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notesSlides/notesSlide3.xml" ContentType="application/vnd.openxmlformats-officedocument.presentationml.notesSlide+xml"/>
  <Override PartName="/ppt/tags/tag2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3.xml" ContentType="application/vnd.openxmlformats-officedocument.presentationml.tag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tags/tag4.xml" ContentType="application/vnd.openxmlformats-officedocument.presentationml.tags+xml"/>
  <Override PartName="/ppt/notesSlides/notesSlide15.xml" ContentType="application/vnd.openxmlformats-officedocument.presentationml.notesSlide+xml"/>
  <Override PartName="/ppt/tags/tag5.xml" ContentType="application/vnd.openxmlformats-officedocument.presentationml.tags+xml"/>
  <Override PartName="/ppt/notesSlides/notesSlide16.xml" ContentType="application/vnd.openxmlformats-officedocument.presentationml.notesSlide+xml"/>
  <Override PartName="/ppt/tags/tag6.xml" ContentType="application/vnd.openxmlformats-officedocument.presentationml.tags+xml"/>
  <Override PartName="/ppt/notesSlides/notesSlide17.xml" ContentType="application/vnd.openxmlformats-officedocument.presentationml.notesSlide+xml"/>
  <Override PartName="/ppt/tags/tag7.xml" ContentType="application/vnd.openxmlformats-officedocument.presentationml.tags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tags/tag8.xml" ContentType="application/vnd.openxmlformats-officedocument.presentationml.tags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tags/tag9.xml" ContentType="application/vnd.openxmlformats-officedocument.presentationml.tags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tags/tag10.xml" ContentType="application/vnd.openxmlformats-officedocument.presentationml.tags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tags/tag11.xml" ContentType="application/vnd.openxmlformats-officedocument.presentationml.tags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tags/tag12.xml" ContentType="application/vnd.openxmlformats-officedocument.presentationml.tags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tags/tag13.xml" ContentType="application/vnd.openxmlformats-officedocument.presentationml.tags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tags/tag14.xml" ContentType="application/vnd.openxmlformats-officedocument.presentationml.tags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4102" r:id="rId4"/>
    <p:sldMasterId id="2147483945" r:id="rId5"/>
  </p:sldMasterIdLst>
  <p:notesMasterIdLst>
    <p:notesMasterId r:id="rId79"/>
  </p:notesMasterIdLst>
  <p:handoutMasterIdLst>
    <p:handoutMasterId r:id="rId80"/>
  </p:handoutMasterIdLst>
  <p:sldIdLst>
    <p:sldId id="990" r:id="rId6"/>
    <p:sldId id="998" r:id="rId7"/>
    <p:sldId id="992" r:id="rId8"/>
    <p:sldId id="993" r:id="rId9"/>
    <p:sldId id="1015" r:id="rId10"/>
    <p:sldId id="1020" r:id="rId11"/>
    <p:sldId id="1027" r:id="rId12"/>
    <p:sldId id="1021" r:id="rId13"/>
    <p:sldId id="1022" r:id="rId14"/>
    <p:sldId id="1023" r:id="rId15"/>
    <p:sldId id="1024" r:id="rId16"/>
    <p:sldId id="1025" r:id="rId17"/>
    <p:sldId id="1028" r:id="rId18"/>
    <p:sldId id="1026" r:id="rId19"/>
    <p:sldId id="1029" r:id="rId20"/>
    <p:sldId id="1053" r:id="rId21"/>
    <p:sldId id="1016" r:id="rId22"/>
    <p:sldId id="1030" r:id="rId23"/>
    <p:sldId id="1031" r:id="rId24"/>
    <p:sldId id="1032" r:id="rId25"/>
    <p:sldId id="1054" r:id="rId26"/>
    <p:sldId id="1017" r:id="rId27"/>
    <p:sldId id="1033" r:id="rId28"/>
    <p:sldId id="1034" r:id="rId29"/>
    <p:sldId id="1039" r:id="rId30"/>
    <p:sldId id="1035" r:id="rId31"/>
    <p:sldId id="1036" r:id="rId32"/>
    <p:sldId id="1037" r:id="rId33"/>
    <p:sldId id="1055" r:id="rId34"/>
    <p:sldId id="1018" r:id="rId35"/>
    <p:sldId id="1040" r:id="rId36"/>
    <p:sldId id="1041" r:id="rId37"/>
    <p:sldId id="1042" r:id="rId38"/>
    <p:sldId id="1043" r:id="rId39"/>
    <p:sldId id="1044" r:id="rId40"/>
    <p:sldId id="1056" r:id="rId41"/>
    <p:sldId id="1019" r:id="rId42"/>
    <p:sldId id="1045" r:id="rId43"/>
    <p:sldId id="1046" r:id="rId44"/>
    <p:sldId id="1051" r:id="rId45"/>
    <p:sldId id="1047" r:id="rId46"/>
    <p:sldId id="1048" r:id="rId47"/>
    <p:sldId id="1058" r:id="rId48"/>
    <p:sldId id="1050" r:id="rId49"/>
    <p:sldId id="1057" r:id="rId50"/>
    <p:sldId id="791" r:id="rId51"/>
    <p:sldId id="999" r:id="rId52"/>
    <p:sldId id="1014" r:id="rId53"/>
    <p:sldId id="1000" r:id="rId54"/>
    <p:sldId id="1059" r:id="rId55"/>
    <p:sldId id="913" r:id="rId56"/>
    <p:sldId id="1002" r:id="rId57"/>
    <p:sldId id="1003" r:id="rId58"/>
    <p:sldId id="1004" r:id="rId59"/>
    <p:sldId id="1005" r:id="rId60"/>
    <p:sldId id="1006" r:id="rId61"/>
    <p:sldId id="1007" r:id="rId62"/>
    <p:sldId id="1008" r:id="rId63"/>
    <p:sldId id="1009" r:id="rId64"/>
    <p:sldId id="1010" r:id="rId65"/>
    <p:sldId id="1011" r:id="rId66"/>
    <p:sldId id="1060" r:id="rId67"/>
    <p:sldId id="914" r:id="rId68"/>
    <p:sldId id="1012" r:id="rId69"/>
    <p:sldId id="1013" r:id="rId70"/>
    <p:sldId id="1061" r:id="rId71"/>
    <p:sldId id="994" r:id="rId72"/>
    <p:sldId id="995" r:id="rId73"/>
    <p:sldId id="1052" r:id="rId74"/>
    <p:sldId id="996" r:id="rId75"/>
    <p:sldId id="997" r:id="rId76"/>
    <p:sldId id="884" r:id="rId77"/>
    <p:sldId id="885" r:id="rId78"/>
  </p:sldIdLst>
  <p:sldSz cx="9144000" cy="6858000" type="screen4x3"/>
  <p:notesSz cx="7010400" cy="9296400"/>
  <p:defaultTextStyle>
    <a:defPPr>
      <a:defRPr lang="en-US"/>
    </a:defPPr>
    <a:lvl1pPr algn="ctr" rtl="0" eaLnBrk="0" fontAlgn="base" hangingPunct="0">
      <a:lnSpc>
        <a:spcPct val="90000"/>
      </a:lnSpc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ctr" rtl="0" eaLnBrk="0" fontAlgn="base" hangingPunct="0">
      <a:lnSpc>
        <a:spcPct val="90000"/>
      </a:lnSpc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ctr" rtl="0" eaLnBrk="0" fontAlgn="base" hangingPunct="0">
      <a:lnSpc>
        <a:spcPct val="90000"/>
      </a:lnSpc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ctr" rtl="0" eaLnBrk="0" fontAlgn="base" hangingPunct="0">
      <a:lnSpc>
        <a:spcPct val="90000"/>
      </a:lnSpc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ctr" rtl="0" eaLnBrk="0" fontAlgn="base" hangingPunct="0">
      <a:lnSpc>
        <a:spcPct val="90000"/>
      </a:lnSpc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Jane Gibbons" initials="JG" lastIdx="12" clrIdx="0"/>
  <p:cmAuthor id="1" name="Rodrigo Floriano" initials="RF" lastIdx="2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C0C4"/>
    <a:srgbClr val="678DC5"/>
    <a:srgbClr val="3E67A4"/>
    <a:srgbClr val="3E8DC5"/>
    <a:srgbClr val="5F5F65"/>
    <a:srgbClr val="7E7E86"/>
    <a:srgbClr val="FFFFFF"/>
    <a:srgbClr val="8E8E9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8E52DA5-A76B-4303-A950-A988809DE7CD}" v="3" dt="2023-10-04T05:19:13.24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074" autoAdjust="0"/>
    <p:restoredTop sz="89277" autoAdjust="0"/>
  </p:normalViewPr>
  <p:slideViewPr>
    <p:cSldViewPr snapToGrid="0">
      <p:cViewPr varScale="1">
        <p:scale>
          <a:sx n="59" d="100"/>
          <a:sy n="59" d="100"/>
        </p:scale>
        <p:origin x="1136" y="6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502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theme" Target="theme/theme1.xml"/><Relationship Id="rId16" Type="http://schemas.openxmlformats.org/officeDocument/2006/relationships/slide" Target="slides/slide11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notesMaster" Target="notesMasters/notesMaster1.xml"/><Relationship Id="rId5" Type="http://schemas.openxmlformats.org/officeDocument/2006/relationships/slideMaster" Target="slideMasters/slideMaster2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77" Type="http://schemas.openxmlformats.org/officeDocument/2006/relationships/slide" Target="slides/slide72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80" Type="http://schemas.openxmlformats.org/officeDocument/2006/relationships/handoutMaster" Target="handoutMasters/handoutMaster1.xml"/><Relationship Id="rId85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83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commentAuthors" Target="commentAuthors.xml"/><Relationship Id="rId86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2" Type="http://schemas.openxmlformats.org/officeDocument/2006/relationships/customXml" Target="../customXml/item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microsoft.com/office/2015/10/relationships/revisionInfo" Target="revisionInfo.xml"/><Relationship Id="rId61" Type="http://schemas.openxmlformats.org/officeDocument/2006/relationships/slide" Target="slides/slide56.xml"/><Relationship Id="rId8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lmiah Amin" userId="5bed6727-455b-4027-94f3-9d22a8e4d867" providerId="ADAL" clId="{A8E52DA5-A76B-4303-A950-A988809DE7CD}"/>
    <pc:docChg chg="custSel modSld modMainMaster">
      <pc:chgData name="Salmiah Amin" userId="5bed6727-455b-4027-94f3-9d22a8e4d867" providerId="ADAL" clId="{A8E52DA5-A76B-4303-A950-A988809DE7CD}" dt="2023-10-04T05:19:24.046" v="106" actId="20577"/>
      <pc:docMkLst>
        <pc:docMk/>
      </pc:docMkLst>
      <pc:sldChg chg="addSp delSp modSp mod">
        <pc:chgData name="Salmiah Amin" userId="5bed6727-455b-4027-94f3-9d22a8e4d867" providerId="ADAL" clId="{A8E52DA5-A76B-4303-A950-A988809DE7CD}" dt="2023-10-04T05:19:24.046" v="106" actId="20577"/>
        <pc:sldMkLst>
          <pc:docMk/>
          <pc:sldMk cId="3321389610" sldId="990"/>
        </pc:sldMkLst>
        <pc:spChg chg="add mod">
          <ac:chgData name="Salmiah Amin" userId="5bed6727-455b-4027-94f3-9d22a8e4d867" providerId="ADAL" clId="{A8E52DA5-A76B-4303-A950-A988809DE7CD}" dt="2023-10-04T05:19:24.046" v="106" actId="20577"/>
          <ac:spMkLst>
            <pc:docMk/>
            <pc:sldMk cId="3321389610" sldId="990"/>
            <ac:spMk id="2" creationId="{46AEF38F-DB4F-C8DF-6183-9814DFD07BF7}"/>
          </ac:spMkLst>
        </pc:spChg>
        <pc:picChg chg="del">
          <ac:chgData name="Salmiah Amin" userId="5bed6727-455b-4027-94f3-9d22a8e4d867" providerId="ADAL" clId="{A8E52DA5-A76B-4303-A950-A988809DE7CD}" dt="2023-10-04T05:19:02.380" v="61" actId="478"/>
          <ac:picMkLst>
            <pc:docMk/>
            <pc:sldMk cId="3321389610" sldId="990"/>
            <ac:picMk id="4" creationId="{00000000-0000-0000-0000-000000000000}"/>
          </ac:picMkLst>
        </pc:picChg>
      </pc:sldChg>
      <pc:sldChg chg="modSp">
        <pc:chgData name="Salmiah Amin" userId="5bed6727-455b-4027-94f3-9d22a8e4d867" providerId="ADAL" clId="{A8E52DA5-A76B-4303-A950-A988809DE7CD}" dt="2023-10-04T05:18:36.593" v="0"/>
        <pc:sldMkLst>
          <pc:docMk/>
          <pc:sldMk cId="3776532347" sldId="992"/>
        </pc:sldMkLst>
        <pc:spChg chg="mod">
          <ac:chgData name="Salmiah Amin" userId="5bed6727-455b-4027-94f3-9d22a8e4d867" providerId="ADAL" clId="{A8E52DA5-A76B-4303-A950-A988809DE7CD}" dt="2023-10-04T05:18:36.593" v="0"/>
          <ac:spMkLst>
            <pc:docMk/>
            <pc:sldMk cId="3776532347" sldId="992"/>
            <ac:spMk id="3" creationId="{00000000-0000-0000-0000-000000000000}"/>
          </ac:spMkLst>
        </pc:spChg>
      </pc:sldChg>
      <pc:sldChg chg="modSp">
        <pc:chgData name="Salmiah Amin" userId="5bed6727-455b-4027-94f3-9d22a8e4d867" providerId="ADAL" clId="{A8E52DA5-A76B-4303-A950-A988809DE7CD}" dt="2023-10-04T05:18:36.593" v="0"/>
        <pc:sldMkLst>
          <pc:docMk/>
          <pc:sldMk cId="2155151958" sldId="993"/>
        </pc:sldMkLst>
        <pc:spChg chg="mod">
          <ac:chgData name="Salmiah Amin" userId="5bed6727-455b-4027-94f3-9d22a8e4d867" providerId="ADAL" clId="{A8E52DA5-A76B-4303-A950-A988809DE7CD}" dt="2023-10-04T05:18:36.593" v="0"/>
          <ac:spMkLst>
            <pc:docMk/>
            <pc:sldMk cId="2155151958" sldId="993"/>
            <ac:spMk id="2" creationId="{00000000-0000-0000-0000-000000000000}"/>
          </ac:spMkLst>
        </pc:spChg>
      </pc:sldChg>
      <pc:sldChg chg="modSp">
        <pc:chgData name="Salmiah Amin" userId="5bed6727-455b-4027-94f3-9d22a8e4d867" providerId="ADAL" clId="{A8E52DA5-A76B-4303-A950-A988809DE7CD}" dt="2023-10-04T05:18:36.593" v="0"/>
        <pc:sldMkLst>
          <pc:docMk/>
          <pc:sldMk cId="341081341" sldId="1029"/>
        </pc:sldMkLst>
        <pc:spChg chg="mod">
          <ac:chgData name="Salmiah Amin" userId="5bed6727-455b-4027-94f3-9d22a8e4d867" providerId="ADAL" clId="{A8E52DA5-A76B-4303-A950-A988809DE7CD}" dt="2023-10-04T05:18:36.593" v="0"/>
          <ac:spMkLst>
            <pc:docMk/>
            <pc:sldMk cId="341081341" sldId="1029"/>
            <ac:spMk id="8194" creationId="{00000000-0000-0000-0000-000000000000}"/>
          </ac:spMkLst>
        </pc:spChg>
      </pc:sldChg>
      <pc:sldChg chg="modSp">
        <pc:chgData name="Salmiah Amin" userId="5bed6727-455b-4027-94f3-9d22a8e4d867" providerId="ADAL" clId="{A8E52DA5-A76B-4303-A950-A988809DE7CD}" dt="2023-10-04T05:18:36.593" v="0"/>
        <pc:sldMkLst>
          <pc:docMk/>
          <pc:sldMk cId="2003897596" sldId="1033"/>
        </pc:sldMkLst>
        <pc:spChg chg="mod">
          <ac:chgData name="Salmiah Amin" userId="5bed6727-455b-4027-94f3-9d22a8e4d867" providerId="ADAL" clId="{A8E52DA5-A76B-4303-A950-A988809DE7CD}" dt="2023-10-04T05:18:36.593" v="0"/>
          <ac:spMkLst>
            <pc:docMk/>
            <pc:sldMk cId="2003897596" sldId="1033"/>
            <ac:spMk id="13314" creationId="{00000000-0000-0000-0000-000000000000}"/>
          </ac:spMkLst>
        </pc:spChg>
      </pc:sldChg>
      <pc:sldChg chg="modSp">
        <pc:chgData name="Salmiah Amin" userId="5bed6727-455b-4027-94f3-9d22a8e4d867" providerId="ADAL" clId="{A8E52DA5-A76B-4303-A950-A988809DE7CD}" dt="2023-10-04T05:18:36.593" v="0"/>
        <pc:sldMkLst>
          <pc:docMk/>
          <pc:sldMk cId="809626249" sldId="1034"/>
        </pc:sldMkLst>
        <pc:spChg chg="mod">
          <ac:chgData name="Salmiah Amin" userId="5bed6727-455b-4027-94f3-9d22a8e4d867" providerId="ADAL" clId="{A8E52DA5-A76B-4303-A950-A988809DE7CD}" dt="2023-10-04T05:18:36.593" v="0"/>
          <ac:spMkLst>
            <pc:docMk/>
            <pc:sldMk cId="809626249" sldId="1034"/>
            <ac:spMk id="13314" creationId="{00000000-0000-0000-0000-000000000000}"/>
          </ac:spMkLst>
        </pc:spChg>
      </pc:sldChg>
      <pc:sldChg chg="modSp">
        <pc:chgData name="Salmiah Amin" userId="5bed6727-455b-4027-94f3-9d22a8e4d867" providerId="ADAL" clId="{A8E52DA5-A76B-4303-A950-A988809DE7CD}" dt="2023-10-04T05:18:36.593" v="0"/>
        <pc:sldMkLst>
          <pc:docMk/>
          <pc:sldMk cId="1388108542" sldId="1050"/>
        </pc:sldMkLst>
        <pc:spChg chg="mod">
          <ac:chgData name="Salmiah Amin" userId="5bed6727-455b-4027-94f3-9d22a8e4d867" providerId="ADAL" clId="{A8E52DA5-A76B-4303-A950-A988809DE7CD}" dt="2023-10-04T05:18:36.593" v="0"/>
          <ac:spMkLst>
            <pc:docMk/>
            <pc:sldMk cId="1388108542" sldId="1050"/>
            <ac:spMk id="13314" creationId="{00000000-0000-0000-0000-000000000000}"/>
          </ac:spMkLst>
        </pc:spChg>
      </pc:sldChg>
      <pc:sldMasterChg chg="modSp mod">
        <pc:chgData name="Salmiah Amin" userId="5bed6727-455b-4027-94f3-9d22a8e4d867" providerId="ADAL" clId="{A8E52DA5-A76B-4303-A950-A988809DE7CD}" dt="2023-10-04T05:18:57.160" v="60" actId="20577"/>
        <pc:sldMasterMkLst>
          <pc:docMk/>
          <pc:sldMasterMk cId="1593708056" sldId="2147484058"/>
        </pc:sldMasterMkLst>
        <pc:spChg chg="mod">
          <ac:chgData name="Salmiah Amin" userId="5bed6727-455b-4027-94f3-9d22a8e4d867" providerId="ADAL" clId="{A8E52DA5-A76B-4303-A950-A988809DE7CD}" dt="2023-10-04T05:18:57.160" v="60" actId="20577"/>
          <ac:spMkLst>
            <pc:docMk/>
            <pc:sldMasterMk cId="1593708056" sldId="2147484058"/>
            <ac:spMk id="8" creationId="{9EBD054F-4D2B-C683-DC2F-88927DD0A10B}"/>
          </ac:spMkLst>
        </pc:spChg>
      </pc:sldMasterChg>
    </pc:docChg>
  </pc:docChgLst>
  <pc:docChgLst>
    <pc:chgData name="Salmiah Amin" userId="5bed6727-455b-4027-94f3-9d22a8e4d867" providerId="ADAL" clId="{68D1415C-0141-4677-B18A-0663D82B0121}"/>
    <pc:docChg chg="modSld">
      <pc:chgData name="Salmiah Amin" userId="5bed6727-455b-4027-94f3-9d22a8e4d867" providerId="ADAL" clId="{68D1415C-0141-4677-B18A-0663D82B0121}" dt="2022-09-06T04:34:47.439" v="5" actId="1076"/>
      <pc:docMkLst>
        <pc:docMk/>
      </pc:docMkLst>
      <pc:sldChg chg="modSp mod">
        <pc:chgData name="Salmiah Amin" userId="5bed6727-455b-4027-94f3-9d22a8e4d867" providerId="ADAL" clId="{68D1415C-0141-4677-B18A-0663D82B0121}" dt="2022-09-06T04:32:51.060" v="0" actId="1076"/>
        <pc:sldMkLst>
          <pc:docMk/>
          <pc:sldMk cId="116711016" sldId="1007"/>
        </pc:sldMkLst>
        <pc:spChg chg="mod">
          <ac:chgData name="Salmiah Amin" userId="5bed6727-455b-4027-94f3-9d22a8e4d867" providerId="ADAL" clId="{68D1415C-0141-4677-B18A-0663D82B0121}" dt="2022-09-06T04:32:51.060" v="0" actId="1076"/>
          <ac:spMkLst>
            <pc:docMk/>
            <pc:sldMk cId="116711016" sldId="1007"/>
            <ac:spMk id="9" creationId="{3D345167-82FC-49E7-B10D-34FE13887791}"/>
          </ac:spMkLst>
        </pc:spChg>
      </pc:sldChg>
      <pc:sldChg chg="modSp mod">
        <pc:chgData name="Salmiah Amin" userId="5bed6727-455b-4027-94f3-9d22a8e4d867" providerId="ADAL" clId="{68D1415C-0141-4677-B18A-0663D82B0121}" dt="2022-09-06T04:34:47.439" v="5" actId="1076"/>
        <pc:sldMkLst>
          <pc:docMk/>
          <pc:sldMk cId="1833889604" sldId="1013"/>
        </pc:sldMkLst>
        <pc:picChg chg="mod">
          <ac:chgData name="Salmiah Amin" userId="5bed6727-455b-4027-94f3-9d22a8e4d867" providerId="ADAL" clId="{68D1415C-0141-4677-B18A-0663D82B0121}" dt="2022-09-06T04:34:47.439" v="5" actId="1076"/>
          <ac:picMkLst>
            <pc:docMk/>
            <pc:sldMk cId="1833889604" sldId="1013"/>
            <ac:picMk id="5" creationId="{00000000-0000-0000-0000-00000000000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1"/>
          <p:cNvSpPr>
            <a:spLocks noChangeArrowheads="1"/>
          </p:cNvSpPr>
          <p:nvPr/>
        </p:nvSpPr>
        <p:spPr bwMode="auto">
          <a:xfrm>
            <a:off x="6249988" y="8609013"/>
            <a:ext cx="449262" cy="21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23" name="Rectangle 12"/>
          <p:cNvSpPr>
            <a:spLocks noChangeArrowheads="1"/>
          </p:cNvSpPr>
          <p:nvPr/>
        </p:nvSpPr>
        <p:spPr bwMode="auto">
          <a:xfrm>
            <a:off x="57150" y="8785225"/>
            <a:ext cx="2619375" cy="347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667" tIns="50185" rIns="95667" bIns="50185">
            <a:spAutoFit/>
          </a:bodyPr>
          <a:lstStyle/>
          <a:p>
            <a:pPr algn="l" defTabSz="611188">
              <a:lnSpc>
                <a:spcPct val="100000"/>
              </a:lnSpc>
              <a:tabLst>
                <a:tab pos="2387600" algn="l"/>
                <a:tab pos="4830763" algn="l"/>
              </a:tabLst>
            </a:pPr>
            <a:r>
              <a:rPr lang="en-US" sz="800"/>
              <a:t>© 2006, Cisco Systems, Inc. All rights reserved.</a:t>
            </a:r>
          </a:p>
          <a:p>
            <a:pPr algn="l" defTabSz="611188">
              <a:lnSpc>
                <a:spcPct val="100000"/>
              </a:lnSpc>
              <a:tabLst>
                <a:tab pos="2387600" algn="l"/>
                <a:tab pos="4830763" algn="l"/>
              </a:tabLst>
            </a:pPr>
            <a:r>
              <a:rPr lang="en-US" sz="800"/>
              <a:t>Presentation_ID.scr</a:t>
            </a:r>
          </a:p>
        </p:txBody>
      </p:sp>
      <p:sp>
        <p:nvSpPr>
          <p:cNvPr id="5124" name="Line 13"/>
          <p:cNvSpPr>
            <a:spLocks noChangeShapeType="1"/>
          </p:cNvSpPr>
          <p:nvPr/>
        </p:nvSpPr>
        <p:spPr bwMode="auto">
          <a:xfrm>
            <a:off x="152400" y="8799513"/>
            <a:ext cx="665321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25" name="Rectangle 14"/>
          <p:cNvSpPr>
            <a:spLocks noChangeArrowheads="1"/>
          </p:cNvSpPr>
          <p:nvPr/>
        </p:nvSpPr>
        <p:spPr bwMode="auto">
          <a:xfrm>
            <a:off x="5929313" y="8680450"/>
            <a:ext cx="812800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819" tIns="0" rIns="18819" bIns="0" anchor="b"/>
          <a:lstStyle/>
          <a:p>
            <a:pPr algn="r" defTabSz="903288">
              <a:lnSpc>
                <a:spcPct val="100000"/>
              </a:lnSpc>
            </a:pPr>
            <a:fld id="{22244E67-557B-7741-B9F5-F61AA18495DF}" type="slidenum">
              <a:rPr lang="en-US" sz="800"/>
              <a:pPr algn="r" defTabSz="903288">
                <a:lnSpc>
                  <a:spcPct val="100000"/>
                </a:lnSpc>
              </a:pPr>
              <a:t>‹#›</a:t>
            </a:fld>
            <a:endParaRPr lang="en-US" sz="800"/>
          </a:p>
        </p:txBody>
      </p:sp>
    </p:spTree>
    <p:extLst>
      <p:ext uri="{BB962C8B-B14F-4D97-AF65-F5344CB8AC3E}">
        <p14:creationId xmlns:p14="http://schemas.microsoft.com/office/powerpoint/2010/main" val="21810151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8"/>
          <p:cNvSpPr>
            <a:spLocks noChangeArrowheads="1"/>
          </p:cNvSpPr>
          <p:nvPr/>
        </p:nvSpPr>
        <p:spPr bwMode="auto">
          <a:xfrm>
            <a:off x="6249988" y="8609013"/>
            <a:ext cx="449262" cy="21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147" name="Rectangle 9"/>
          <p:cNvSpPr>
            <a:spLocks noChangeArrowheads="1"/>
          </p:cNvSpPr>
          <p:nvPr/>
        </p:nvSpPr>
        <p:spPr bwMode="auto">
          <a:xfrm>
            <a:off x="57150" y="8785225"/>
            <a:ext cx="2619375" cy="347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667" tIns="50185" rIns="95667" bIns="50185">
            <a:spAutoFit/>
          </a:bodyPr>
          <a:lstStyle/>
          <a:p>
            <a:pPr algn="l" defTabSz="611188">
              <a:lnSpc>
                <a:spcPct val="100000"/>
              </a:lnSpc>
              <a:tabLst>
                <a:tab pos="2387600" algn="l"/>
                <a:tab pos="4830763" algn="l"/>
              </a:tabLst>
            </a:pPr>
            <a:r>
              <a:rPr lang="en-US" sz="800"/>
              <a:t>© 2006, Cisco Systems, Inc. All rights reserved.</a:t>
            </a:r>
          </a:p>
          <a:p>
            <a:pPr algn="l" defTabSz="611188">
              <a:lnSpc>
                <a:spcPct val="100000"/>
              </a:lnSpc>
              <a:tabLst>
                <a:tab pos="2387600" algn="l"/>
                <a:tab pos="4830763" algn="l"/>
              </a:tabLst>
            </a:pPr>
            <a:r>
              <a:rPr lang="en-US" sz="800"/>
              <a:t>Presentation_ID.scr</a:t>
            </a:r>
          </a:p>
        </p:txBody>
      </p:sp>
      <p:sp>
        <p:nvSpPr>
          <p:cNvPr id="6148" name="Line 10"/>
          <p:cNvSpPr>
            <a:spLocks noChangeShapeType="1"/>
          </p:cNvSpPr>
          <p:nvPr/>
        </p:nvSpPr>
        <p:spPr bwMode="auto">
          <a:xfrm>
            <a:off x="152400" y="8799513"/>
            <a:ext cx="665321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3307" name="Rectangle 11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929313" y="8680450"/>
            <a:ext cx="812800" cy="287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8819" tIns="0" rIns="18819" bIns="0" numCol="1" anchor="b" anchorCtr="0" compatLnSpc="1">
            <a:prstTxWarp prst="textNoShape">
              <a:avLst/>
            </a:prstTxWarp>
          </a:bodyPr>
          <a:lstStyle>
            <a:lvl1pPr algn="r" defTabSz="903288">
              <a:lnSpc>
                <a:spcPct val="100000"/>
              </a:lnSpc>
              <a:defRPr sz="800" smtClean="0">
                <a:cs typeface="+mn-cs"/>
              </a:defRPr>
            </a:lvl1pPr>
          </a:lstStyle>
          <a:p>
            <a:pPr>
              <a:defRPr/>
            </a:pPr>
            <a:fld id="{F4CE0E46-7F05-B940-8356-5580BE265E4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150" name="Rectangle 12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873125" y="244475"/>
            <a:ext cx="5321300" cy="399097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83309" name="Rectangle 13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68350" y="4378325"/>
            <a:ext cx="5468938" cy="4252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667" tIns="50185" rIns="95667" bIns="5018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Body Text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264605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112713" indent="-112713" algn="l" defTabSz="1020763" rtl="0" eaLnBrk="0" fontAlgn="base" hangingPunct="0">
      <a:lnSpc>
        <a:spcPct val="90000"/>
      </a:lnSpc>
      <a:spcBef>
        <a:spcPct val="50000"/>
      </a:spcBef>
      <a:spcAft>
        <a:spcPct val="0"/>
      </a:spcAft>
      <a:buSzPct val="100000"/>
      <a:buChar char="•"/>
      <a:defRPr sz="12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82600" indent="-120650" algn="l" defTabSz="1020763" rtl="0" eaLnBrk="0" fontAlgn="base" hangingPunct="0">
      <a:lnSpc>
        <a:spcPct val="90000"/>
      </a:lnSpc>
      <a:spcBef>
        <a:spcPct val="35000"/>
      </a:spcBef>
      <a:spcAft>
        <a:spcPct val="0"/>
      </a:spcAft>
      <a:buSzPct val="100000"/>
      <a:buChar char="•"/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2pPr>
    <a:lvl3pPr marL="966788" algn="l" defTabSz="1020763" rtl="0" eaLnBrk="0" fontAlgn="base" hangingPunct="0">
      <a:lnSpc>
        <a:spcPct val="90000"/>
      </a:lnSpc>
      <a:spcBef>
        <a:spcPct val="35000"/>
      </a:spcBef>
      <a:spcAft>
        <a:spcPct val="0"/>
      </a:spcAft>
      <a:buSzPct val="100000"/>
      <a:buChar char="•"/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3pPr>
    <a:lvl4pPr marL="1449388" algn="l" defTabSz="1020763" rtl="0" eaLnBrk="0" fontAlgn="base" hangingPunct="0">
      <a:lnSpc>
        <a:spcPct val="90000"/>
      </a:lnSpc>
      <a:spcBef>
        <a:spcPct val="35000"/>
      </a:spcBef>
      <a:spcAft>
        <a:spcPct val="0"/>
      </a:spcAft>
      <a:buSzPct val="100000"/>
      <a:buChar char="•"/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4pPr>
    <a:lvl5pPr marL="1931988" algn="l" defTabSz="1020763" rtl="0" eaLnBrk="0" fontAlgn="base" hangingPunct="0">
      <a:lnSpc>
        <a:spcPct val="90000"/>
      </a:lnSpc>
      <a:spcBef>
        <a:spcPct val="35000"/>
      </a:spcBef>
      <a:spcAft>
        <a:spcPct val="0"/>
      </a:spcAft>
      <a:buSzPct val="100000"/>
      <a:buChar char="•"/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3079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>
                <a:solidFill>
                  <a:prstClr val="black"/>
                </a:solidFill>
              </a:rPr>
              <a:pPr/>
              <a:t>13</a:t>
            </a:fld>
            <a:endParaRPr lang="en-US" altLang="en-US" sz="800" dirty="0">
              <a:solidFill>
                <a:prstClr val="black"/>
              </a:solidFill>
            </a:endParaRPr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n-US" sz="12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8</a:t>
            </a:r>
            <a:r>
              <a:rPr lang="en-US" sz="1200" baseline="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 – </a:t>
            </a:r>
            <a:r>
              <a:rPr lang="en-US" sz="12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Network Layer</a:t>
            </a:r>
            <a:endParaRPr lang="en-US" dirty="0"/>
          </a:p>
          <a:p>
            <a:pPr>
              <a:buFontTx/>
              <a:buNone/>
            </a:pPr>
            <a:r>
              <a:rPr lang="en-US" sz="1200" b="0" dirty="0"/>
              <a:t>8.1 – </a:t>
            </a:r>
            <a:r>
              <a:rPr lang="en-US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Network Layer Characteristics</a:t>
            </a:r>
            <a:endParaRPr lang="en-US" dirty="0"/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8.1.6</a:t>
            </a:r>
            <a:r>
              <a:rPr lang="en-US" baseline="0" dirty="0">
                <a:latin typeface="Arial" charset="0"/>
              </a:rPr>
              <a:t> </a:t>
            </a:r>
            <a:r>
              <a:rPr lang="en-US" sz="1200" b="0" dirty="0"/>
              <a:t>–</a:t>
            </a:r>
            <a:r>
              <a:rPr lang="en-US" sz="1200" b="0" baseline="0" dirty="0"/>
              <a:t> </a:t>
            </a:r>
            <a:r>
              <a:rPr lang="en-US" altLang="en-US" dirty="0"/>
              <a:t>Media Independent</a:t>
            </a:r>
            <a:endParaRPr lang="en-US" sz="1200" b="0" dirty="0"/>
          </a:p>
          <a:p>
            <a:pPr>
              <a:buFontTx/>
              <a:buNone/>
            </a:pPr>
            <a:r>
              <a:rPr lang="en-US" dirty="0"/>
              <a:t>8.1.7</a:t>
            </a:r>
            <a:r>
              <a:rPr lang="en-US" baseline="0" dirty="0"/>
              <a:t> </a:t>
            </a:r>
            <a:r>
              <a:rPr lang="en-US" sz="1200" dirty="0">
                <a:effectLst/>
              </a:rPr>
              <a:t>Check Your Understanding – </a:t>
            </a:r>
            <a:r>
              <a:rPr lang="en-US" sz="1200" dirty="0">
                <a:solidFill>
                  <a:schemeClr val="accent5">
                    <a:lumMod val="40000"/>
                    <a:lumOff val="60000"/>
                  </a:schemeClr>
                </a:solidFill>
                <a:effectLst/>
              </a:rPr>
              <a:t>IP</a:t>
            </a:r>
            <a:r>
              <a:rPr lang="en-US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 Characteristics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99388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>
                <a:solidFill>
                  <a:prstClr val="black"/>
                </a:solidFill>
              </a:rPr>
              <a:pPr/>
              <a:t>14</a:t>
            </a:fld>
            <a:endParaRPr lang="en-US" altLang="en-US" sz="800" dirty="0">
              <a:solidFill>
                <a:prstClr val="black"/>
              </a:solidFill>
            </a:endParaRPr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n-US" sz="12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8</a:t>
            </a:r>
            <a:r>
              <a:rPr lang="en-US" sz="1200" baseline="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 – </a:t>
            </a:r>
            <a:r>
              <a:rPr lang="en-US" sz="12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Network Layer</a:t>
            </a:r>
            <a:endParaRPr lang="en-US" dirty="0"/>
          </a:p>
          <a:p>
            <a:pPr>
              <a:buFontTx/>
              <a:buNone/>
            </a:pPr>
            <a:r>
              <a:rPr lang="en-US" sz="1200" b="0" dirty="0"/>
              <a:t>8.1 – </a:t>
            </a:r>
            <a:r>
              <a:rPr lang="en-US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Network Layer Characteristics</a:t>
            </a:r>
            <a:endParaRPr lang="en-US" dirty="0"/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8.1.6</a:t>
            </a:r>
            <a:r>
              <a:rPr lang="en-US" baseline="0" dirty="0">
                <a:latin typeface="Arial" charset="0"/>
              </a:rPr>
              <a:t> </a:t>
            </a:r>
            <a:r>
              <a:rPr lang="en-US" sz="1200" b="0" dirty="0"/>
              <a:t>–</a:t>
            </a:r>
            <a:r>
              <a:rPr lang="en-US" sz="1200" b="0" baseline="0" dirty="0"/>
              <a:t> </a:t>
            </a:r>
            <a:r>
              <a:rPr lang="en-US" altLang="en-US" dirty="0"/>
              <a:t>Media Independent</a:t>
            </a:r>
            <a:endParaRPr lang="en-US" sz="1200" b="0" dirty="0"/>
          </a:p>
          <a:p>
            <a:pPr>
              <a:buFontTx/>
              <a:buNone/>
            </a:pPr>
            <a:r>
              <a:rPr lang="en-US" dirty="0"/>
              <a:t>8.1.7</a:t>
            </a:r>
            <a:r>
              <a:rPr lang="en-US" baseline="0" dirty="0"/>
              <a:t> </a:t>
            </a:r>
            <a:r>
              <a:rPr lang="en-US" sz="1200" dirty="0">
                <a:effectLst/>
              </a:rPr>
              <a:t>Check Your Understanding – </a:t>
            </a:r>
            <a:r>
              <a:rPr lang="en-US" sz="1200" dirty="0">
                <a:solidFill>
                  <a:schemeClr val="accent5">
                    <a:lumMod val="40000"/>
                    <a:lumOff val="60000"/>
                  </a:schemeClr>
                </a:solidFill>
                <a:effectLst/>
              </a:rPr>
              <a:t>IP</a:t>
            </a:r>
            <a:r>
              <a:rPr lang="en-US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 Characteristics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29590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>
                <a:solidFill>
                  <a:prstClr val="black"/>
                </a:solidFill>
              </a:rPr>
              <a:pPr/>
              <a:t>15</a:t>
            </a:fld>
            <a:endParaRPr lang="en-US" altLang="en-US" sz="800" dirty="0">
              <a:solidFill>
                <a:prstClr val="black"/>
              </a:solidFill>
            </a:endParaRPr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n-US" sz="12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8</a:t>
            </a:r>
            <a:r>
              <a:rPr lang="en-US" sz="1200" baseline="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 – </a:t>
            </a:r>
            <a:r>
              <a:rPr lang="en-US" sz="12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Network Layer</a:t>
            </a:r>
            <a:endParaRPr lang="en-US" dirty="0"/>
          </a:p>
          <a:p>
            <a:pPr>
              <a:buFontTx/>
              <a:buNone/>
            </a:pPr>
            <a:r>
              <a:rPr lang="en-US" sz="1200" b="0" dirty="0"/>
              <a:t>8.1 – </a:t>
            </a:r>
            <a:r>
              <a:rPr lang="en-US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Network Layer Characteristics</a:t>
            </a:r>
            <a:endParaRPr lang="en-US" dirty="0"/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8.1.6</a:t>
            </a:r>
            <a:r>
              <a:rPr lang="en-US" baseline="0" dirty="0">
                <a:latin typeface="Arial" charset="0"/>
              </a:rPr>
              <a:t> </a:t>
            </a:r>
            <a:r>
              <a:rPr lang="en-US" sz="1200" b="0" dirty="0"/>
              <a:t>–</a:t>
            </a:r>
            <a:r>
              <a:rPr lang="en-US" sz="1200" b="0" baseline="0" dirty="0"/>
              <a:t> </a:t>
            </a:r>
            <a:r>
              <a:rPr lang="en-US" altLang="en-US" dirty="0"/>
              <a:t>Media Independent</a:t>
            </a:r>
            <a:endParaRPr lang="en-US" sz="1200" b="0" dirty="0"/>
          </a:p>
          <a:p>
            <a:pPr>
              <a:buFontTx/>
              <a:buNone/>
            </a:pPr>
            <a:r>
              <a:rPr lang="en-US" dirty="0"/>
              <a:t>8.1.7</a:t>
            </a:r>
            <a:r>
              <a:rPr lang="en-US" baseline="0" dirty="0"/>
              <a:t> </a:t>
            </a:r>
            <a:r>
              <a:rPr lang="en-US" sz="1200" dirty="0">
                <a:effectLst/>
              </a:rPr>
              <a:t>Check Your Understanding – </a:t>
            </a:r>
            <a:r>
              <a:rPr lang="en-US" sz="1200" dirty="0">
                <a:solidFill>
                  <a:schemeClr val="accent5">
                    <a:lumMod val="40000"/>
                    <a:lumOff val="60000"/>
                  </a:schemeClr>
                </a:solidFill>
                <a:effectLst/>
              </a:rPr>
              <a:t>IP</a:t>
            </a:r>
            <a:r>
              <a:rPr lang="en-US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 Characteristics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59066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2 – Basic Switch and End Device Configuration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2.2 – IOS </a:t>
            </a:r>
            <a:r>
              <a:rPr lang="en-US" sz="1200" kern="1200" dirty="0">
                <a:solidFill>
                  <a:schemeClr val="accent5">
                    <a:lumMod val="40000"/>
                    <a:lumOff val="60000"/>
                  </a:schemeClr>
                </a:solidFill>
                <a:latin typeface="Arial" charset="0"/>
                <a:ea typeface="ＭＳ Ｐゴシック" charset="0"/>
                <a:cs typeface="ＭＳ Ｐゴシック" charset="0"/>
              </a:rPr>
              <a:t>Navigation</a:t>
            </a:r>
            <a:endParaRPr lang="en-GB" b="0" dirty="0"/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2.2.4 – Navigate Between IOS Modes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>
                <a:solidFill>
                  <a:prstClr val="black"/>
                </a:solidFill>
              </a:rPr>
              <a:pPr/>
              <a:t>16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05610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602A389-8690-465F-BB28-DC61C90E42E7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04813" y="4378325"/>
            <a:ext cx="6121400" cy="4252913"/>
          </a:xfrm>
          <a:noFill/>
          <a:ln/>
        </p:spPr>
        <p:txBody>
          <a:bodyPr/>
          <a:lstStyle/>
          <a:p>
            <a:pPr>
              <a:buFontTx/>
              <a:buNone/>
            </a:pPr>
            <a:r>
              <a:rPr lang="en-US" b="0" dirty="0"/>
              <a:t>Cisco Networking Academy Program</a:t>
            </a:r>
          </a:p>
          <a:p>
            <a:pPr>
              <a:buFontTx/>
              <a:buNone/>
            </a:pPr>
            <a:r>
              <a:rPr lang="en-US" b="0" dirty="0"/>
              <a:t>Introduction to Networks</a:t>
            </a:r>
            <a:r>
              <a:rPr lang="en-US" b="0" baseline="0" dirty="0"/>
              <a:t> v6.0</a:t>
            </a:r>
            <a:endParaRPr lang="en-US" b="0" dirty="0"/>
          </a:p>
          <a:p>
            <a:pPr>
              <a:buFontTx/>
              <a:buNone/>
            </a:pPr>
            <a:r>
              <a:rPr lang="en-US" sz="1200" b="0" dirty="0"/>
              <a:t>Chapter 8: Network</a:t>
            </a:r>
            <a:r>
              <a:rPr lang="en-US" sz="1200" b="0" baseline="0" dirty="0"/>
              <a:t> Layer</a:t>
            </a:r>
            <a:endParaRPr lang="en-GB" b="0" dirty="0"/>
          </a:p>
        </p:txBody>
      </p:sp>
    </p:spTree>
    <p:extLst>
      <p:ext uri="{BB962C8B-B14F-4D97-AF65-F5344CB8AC3E}">
        <p14:creationId xmlns:p14="http://schemas.microsoft.com/office/powerpoint/2010/main" val="39070617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>
                <a:solidFill>
                  <a:prstClr val="black"/>
                </a:solidFill>
              </a:rPr>
              <a:pPr/>
              <a:t>18</a:t>
            </a:fld>
            <a:endParaRPr lang="en-US" altLang="en-US" sz="800" dirty="0">
              <a:solidFill>
                <a:prstClr val="black"/>
              </a:solidFill>
            </a:endParaRPr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n-US" sz="12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8</a:t>
            </a:r>
            <a:r>
              <a:rPr lang="en-US" sz="1200" baseline="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 – </a:t>
            </a:r>
            <a:r>
              <a:rPr lang="en-US" sz="12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Network Layer</a:t>
            </a:r>
            <a:endParaRPr lang="en-US" dirty="0"/>
          </a:p>
          <a:p>
            <a:pPr>
              <a:buFontTx/>
              <a:buNone/>
            </a:pPr>
            <a:r>
              <a:rPr lang="en-US" sz="1200" b="0" dirty="0"/>
              <a:t>8.2 – </a:t>
            </a:r>
            <a:r>
              <a:rPr lang="en-US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IPv4 Packet</a:t>
            </a:r>
            <a:endParaRPr lang="en-US" dirty="0"/>
          </a:p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8.2.1 – </a:t>
            </a:r>
            <a:r>
              <a:rPr lang="en-US" altLang="en-US" dirty="0"/>
              <a:t>IPv4 Packet Header</a:t>
            </a:r>
            <a:endParaRPr lang="en-U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91041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>
                <a:solidFill>
                  <a:prstClr val="black"/>
                </a:solidFill>
              </a:rPr>
              <a:pPr/>
              <a:t>19</a:t>
            </a:fld>
            <a:endParaRPr lang="en-US" altLang="en-US" sz="800" dirty="0">
              <a:solidFill>
                <a:prstClr val="black"/>
              </a:solidFill>
            </a:endParaRPr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n-US" sz="12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8</a:t>
            </a:r>
            <a:r>
              <a:rPr lang="en-US" sz="1200" baseline="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 – </a:t>
            </a:r>
            <a:r>
              <a:rPr lang="en-US" sz="12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Network Layer</a:t>
            </a:r>
            <a:endParaRPr lang="en-US" dirty="0"/>
          </a:p>
          <a:p>
            <a:pPr>
              <a:buFontTx/>
              <a:buNone/>
            </a:pPr>
            <a:r>
              <a:rPr lang="en-US" sz="1200" b="0" dirty="0"/>
              <a:t>8.2 – </a:t>
            </a:r>
            <a:r>
              <a:rPr lang="en-US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IPv4 Packet</a:t>
            </a:r>
            <a:endParaRPr lang="en-US" dirty="0"/>
          </a:p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8.2.2</a:t>
            </a:r>
            <a:r>
              <a:rPr lang="en-US" sz="1200" kern="1200" baseline="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– </a:t>
            </a:r>
            <a:r>
              <a:rPr lang="en-US" altLang="en-US" dirty="0"/>
              <a:t>IPv4 Packet Header Fields</a:t>
            </a:r>
            <a:endParaRPr lang="en-U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15776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>
                <a:solidFill>
                  <a:prstClr val="black"/>
                </a:solidFill>
              </a:rPr>
              <a:pPr/>
              <a:t>20</a:t>
            </a:fld>
            <a:endParaRPr lang="en-US" altLang="en-US" sz="800" dirty="0">
              <a:solidFill>
                <a:prstClr val="black"/>
              </a:solidFill>
            </a:endParaRPr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n-US" sz="12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8</a:t>
            </a:r>
            <a:r>
              <a:rPr lang="en-US" sz="1200" baseline="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 – </a:t>
            </a:r>
            <a:r>
              <a:rPr lang="en-US" sz="12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Network Layer</a:t>
            </a:r>
            <a:endParaRPr lang="en-US" dirty="0"/>
          </a:p>
          <a:p>
            <a:pPr>
              <a:buFontTx/>
              <a:buNone/>
            </a:pPr>
            <a:r>
              <a:rPr lang="en-US" sz="1200" b="0" dirty="0"/>
              <a:t>8.2 – </a:t>
            </a:r>
            <a:r>
              <a:rPr lang="en-US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IPv4 Packet</a:t>
            </a:r>
            <a:endParaRPr lang="en-US" dirty="0"/>
          </a:p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8.2.2</a:t>
            </a:r>
            <a:r>
              <a:rPr lang="en-US" sz="1200" kern="1200" baseline="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– </a:t>
            </a:r>
            <a:r>
              <a:rPr lang="en-US" altLang="en-US" dirty="0"/>
              <a:t>IPv4 Packet Header Fields</a:t>
            </a:r>
            <a:endParaRPr lang="en-U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48742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2 – Basic Switch and End Device Configuration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2.2 – IOS </a:t>
            </a:r>
            <a:r>
              <a:rPr lang="en-US" sz="1200" kern="1200" dirty="0">
                <a:solidFill>
                  <a:schemeClr val="accent5">
                    <a:lumMod val="40000"/>
                    <a:lumOff val="60000"/>
                  </a:schemeClr>
                </a:solidFill>
                <a:latin typeface="Arial" charset="0"/>
                <a:ea typeface="ＭＳ Ｐゴシック" charset="0"/>
                <a:cs typeface="ＭＳ Ｐゴシック" charset="0"/>
              </a:rPr>
              <a:t>Navigation</a:t>
            </a:r>
            <a:endParaRPr lang="en-GB" b="0" dirty="0"/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2.2.4 – Navigate Between IOS Modes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>
                <a:solidFill>
                  <a:prstClr val="black"/>
                </a:solidFill>
              </a:rPr>
              <a:pPr/>
              <a:t>21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541407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602A389-8690-465F-BB28-DC61C90E42E7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04813" y="4378325"/>
            <a:ext cx="6121400" cy="4252913"/>
          </a:xfrm>
          <a:noFill/>
          <a:ln/>
        </p:spPr>
        <p:txBody>
          <a:bodyPr/>
          <a:lstStyle/>
          <a:p>
            <a:pPr>
              <a:buFontTx/>
              <a:buNone/>
            </a:pPr>
            <a:r>
              <a:rPr lang="en-US" b="0" dirty="0"/>
              <a:t>Cisco Networking Academy Program</a:t>
            </a:r>
          </a:p>
          <a:p>
            <a:pPr>
              <a:buFontTx/>
              <a:buNone/>
            </a:pPr>
            <a:r>
              <a:rPr lang="en-US" b="0" dirty="0"/>
              <a:t>Introduction to Networks</a:t>
            </a:r>
            <a:r>
              <a:rPr lang="en-US" b="0" baseline="0" dirty="0"/>
              <a:t> v6.0</a:t>
            </a:r>
            <a:endParaRPr lang="en-US" b="0" dirty="0"/>
          </a:p>
          <a:p>
            <a:pPr>
              <a:buFontTx/>
              <a:buNone/>
            </a:pPr>
            <a:r>
              <a:rPr lang="en-US" sz="1200" b="0" dirty="0"/>
              <a:t>Chapter 8: Network</a:t>
            </a:r>
            <a:r>
              <a:rPr lang="en-US" sz="1200" b="0" baseline="0" dirty="0"/>
              <a:t> Layer</a:t>
            </a:r>
            <a:endParaRPr lang="en-GB" b="0" dirty="0"/>
          </a:p>
        </p:txBody>
      </p:sp>
    </p:spTree>
    <p:extLst>
      <p:ext uri="{BB962C8B-B14F-4D97-AF65-F5344CB8AC3E}">
        <p14:creationId xmlns:p14="http://schemas.microsoft.com/office/powerpoint/2010/main" val="4096985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602A389-8690-465F-BB28-DC61C90E42E7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04813" y="4378325"/>
            <a:ext cx="6121400" cy="4252913"/>
          </a:xfrm>
          <a:noFill/>
          <a:ln/>
        </p:spPr>
        <p:txBody>
          <a:bodyPr/>
          <a:lstStyle/>
          <a:p>
            <a:pPr>
              <a:buFontTx/>
              <a:buNone/>
            </a:pPr>
            <a:r>
              <a:rPr lang="en-US" b="0" dirty="0"/>
              <a:t>Cisco Networking Academy Program</a:t>
            </a:r>
          </a:p>
          <a:p>
            <a:pPr>
              <a:buFontTx/>
              <a:buNone/>
            </a:pPr>
            <a:r>
              <a:rPr lang="en-US" b="0" dirty="0"/>
              <a:t>Introduction to Networks</a:t>
            </a:r>
            <a:r>
              <a:rPr lang="en-US" b="0" baseline="0" dirty="0"/>
              <a:t> v6.0</a:t>
            </a:r>
            <a:endParaRPr lang="en-US" b="0" dirty="0"/>
          </a:p>
          <a:p>
            <a:pPr>
              <a:buFontTx/>
              <a:buNone/>
            </a:pPr>
            <a:r>
              <a:rPr lang="en-US" sz="1200" b="0" dirty="0"/>
              <a:t>Chapter 8: Network</a:t>
            </a:r>
            <a:r>
              <a:rPr lang="en-US" sz="1200" b="0" baseline="0" dirty="0"/>
              <a:t> Layer</a:t>
            </a:r>
            <a:endParaRPr lang="en-GB" b="0" dirty="0"/>
          </a:p>
        </p:txBody>
      </p:sp>
    </p:spTree>
    <p:extLst>
      <p:ext uri="{BB962C8B-B14F-4D97-AF65-F5344CB8AC3E}">
        <p14:creationId xmlns:p14="http://schemas.microsoft.com/office/powerpoint/2010/main" val="56855452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12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8</a:t>
            </a:r>
            <a:r>
              <a:rPr lang="en-US" sz="1200" baseline="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 – </a:t>
            </a:r>
            <a:r>
              <a:rPr lang="en-US" sz="12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Network Layer</a:t>
            </a:r>
            <a:endParaRPr lang="en-US" dirty="0"/>
          </a:p>
          <a:p>
            <a:pPr>
              <a:buFontTx/>
              <a:buNone/>
            </a:pPr>
            <a:r>
              <a:rPr lang="en-US" sz="1200" b="0" dirty="0"/>
              <a:t>8.3 – </a:t>
            </a:r>
            <a:r>
              <a:rPr lang="en-US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IPv6 Packets</a:t>
            </a:r>
          </a:p>
          <a:p>
            <a:pPr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8.3.1</a:t>
            </a:r>
            <a:r>
              <a:rPr lang="en-US" sz="1200" kern="1200" baseline="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– </a:t>
            </a:r>
            <a:r>
              <a:rPr lang="en-US" altLang="en-US" dirty="0"/>
              <a:t>Limitations of IPv4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>
                <a:solidFill>
                  <a:prstClr val="black"/>
                </a:solidFill>
              </a:rPr>
              <a:pPr/>
              <a:t>23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217445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12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8</a:t>
            </a:r>
            <a:r>
              <a:rPr lang="en-US" sz="1200" baseline="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 – </a:t>
            </a:r>
            <a:r>
              <a:rPr lang="en-US" sz="12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Network Layer</a:t>
            </a:r>
            <a:endParaRPr lang="en-US" dirty="0"/>
          </a:p>
          <a:p>
            <a:pPr>
              <a:buFontTx/>
              <a:buNone/>
            </a:pPr>
            <a:r>
              <a:rPr lang="en-US" sz="1200" b="0" dirty="0"/>
              <a:t>8.3 – </a:t>
            </a:r>
            <a:r>
              <a:rPr lang="en-US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IPv6 Packets</a:t>
            </a:r>
          </a:p>
          <a:p>
            <a:pPr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8.3.2</a:t>
            </a:r>
            <a:r>
              <a:rPr lang="en-US" sz="1200" kern="1200" baseline="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– </a:t>
            </a:r>
            <a:r>
              <a:rPr lang="en-US" altLang="en-US" dirty="0"/>
              <a:t> IPv6 Overview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>
                <a:solidFill>
                  <a:prstClr val="black"/>
                </a:solidFill>
              </a:rPr>
              <a:pPr/>
              <a:t>24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978658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12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8</a:t>
            </a:r>
            <a:r>
              <a:rPr lang="en-US" sz="1200" baseline="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 – </a:t>
            </a:r>
            <a:r>
              <a:rPr lang="en-US" sz="12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Network Layer</a:t>
            </a:r>
            <a:endParaRPr lang="en-US" dirty="0"/>
          </a:p>
          <a:p>
            <a:pPr>
              <a:buFontTx/>
              <a:buNone/>
            </a:pPr>
            <a:r>
              <a:rPr lang="en-US" sz="1200" b="0" dirty="0"/>
              <a:t>8.3 – </a:t>
            </a:r>
            <a:r>
              <a:rPr lang="en-US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IPv6 Packets</a:t>
            </a:r>
          </a:p>
          <a:p>
            <a:pPr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8.3.2</a:t>
            </a:r>
            <a:r>
              <a:rPr lang="en-US" sz="1200" kern="1200" baseline="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– </a:t>
            </a:r>
            <a:r>
              <a:rPr lang="en-US" altLang="en-US" dirty="0"/>
              <a:t> IPv6 Overview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>
                <a:solidFill>
                  <a:prstClr val="black"/>
                </a:solidFill>
              </a:rPr>
              <a:pPr/>
              <a:t>25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354334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12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8</a:t>
            </a:r>
            <a:r>
              <a:rPr lang="en-US" sz="1200" baseline="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 – </a:t>
            </a:r>
            <a:r>
              <a:rPr lang="en-US" sz="12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Network Layer</a:t>
            </a:r>
            <a:endParaRPr lang="en-US" dirty="0"/>
          </a:p>
          <a:p>
            <a:pPr>
              <a:buFontTx/>
              <a:buNone/>
            </a:pPr>
            <a:r>
              <a:rPr lang="en-US" sz="1200" b="0" dirty="0"/>
              <a:t>8.3 – </a:t>
            </a:r>
            <a:r>
              <a:rPr lang="en-US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IPv6 Packets</a:t>
            </a:r>
          </a:p>
          <a:p>
            <a:pPr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8.3.3</a:t>
            </a:r>
            <a:r>
              <a:rPr lang="en-US" sz="1200" kern="1200" baseline="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– </a:t>
            </a:r>
            <a:r>
              <a:rPr lang="en-US" altLang="en-US" dirty="0"/>
              <a:t> IPv4 Packet Header Fields in the IPv6 Packet Header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>
                <a:solidFill>
                  <a:prstClr val="black"/>
                </a:solidFill>
              </a:rPr>
              <a:pPr/>
              <a:t>26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640109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12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8</a:t>
            </a:r>
            <a:r>
              <a:rPr lang="en-US" sz="1200" baseline="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 – </a:t>
            </a:r>
            <a:r>
              <a:rPr lang="en-US" sz="12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Network Layer</a:t>
            </a:r>
            <a:endParaRPr lang="en-US" dirty="0"/>
          </a:p>
          <a:p>
            <a:pPr>
              <a:buFontTx/>
              <a:buNone/>
            </a:pPr>
            <a:r>
              <a:rPr lang="en-US" sz="1200" b="0" dirty="0"/>
              <a:t>8.3 – </a:t>
            </a:r>
            <a:r>
              <a:rPr lang="en-US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IPv6 Packets</a:t>
            </a:r>
          </a:p>
          <a:p>
            <a:pPr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8.3.4</a:t>
            </a:r>
            <a:r>
              <a:rPr lang="en-US" sz="1200" kern="1200" baseline="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– </a:t>
            </a:r>
            <a:r>
              <a:rPr lang="en-US" altLang="en-US" dirty="0"/>
              <a:t>IPv6 Packet Header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>
                <a:solidFill>
                  <a:prstClr val="black"/>
                </a:solidFill>
              </a:rPr>
              <a:pPr/>
              <a:t>27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987235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12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8</a:t>
            </a:r>
            <a:r>
              <a:rPr lang="en-US" sz="1200" baseline="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 – </a:t>
            </a:r>
            <a:r>
              <a:rPr lang="en-US" sz="12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Network Layer</a:t>
            </a:r>
            <a:endParaRPr lang="en-US" dirty="0"/>
          </a:p>
          <a:p>
            <a:pPr>
              <a:buFontTx/>
              <a:buNone/>
            </a:pPr>
            <a:r>
              <a:rPr lang="en-US" sz="1200" b="0" dirty="0"/>
              <a:t>8.3 – </a:t>
            </a:r>
            <a:r>
              <a:rPr lang="en-US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IPv6 Packets</a:t>
            </a:r>
          </a:p>
          <a:p>
            <a:pPr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8.3.4</a:t>
            </a:r>
            <a:r>
              <a:rPr lang="en-US" sz="1200" kern="1200" baseline="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– </a:t>
            </a:r>
            <a:r>
              <a:rPr lang="en-US" altLang="en-US" dirty="0"/>
              <a:t>IPv6 Packet Header (Cont.)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>
                <a:solidFill>
                  <a:prstClr val="black"/>
                </a:solidFill>
              </a:rPr>
              <a:pPr/>
              <a:t>28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173142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2 – Basic Switch and End Device Configuration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2.2 – IOS </a:t>
            </a:r>
            <a:r>
              <a:rPr lang="en-US" sz="1200" kern="1200" dirty="0">
                <a:solidFill>
                  <a:schemeClr val="accent5">
                    <a:lumMod val="40000"/>
                    <a:lumOff val="60000"/>
                  </a:schemeClr>
                </a:solidFill>
                <a:latin typeface="Arial" charset="0"/>
                <a:ea typeface="ＭＳ Ｐゴシック" charset="0"/>
                <a:cs typeface="ＭＳ Ｐゴシック" charset="0"/>
              </a:rPr>
              <a:t>Navigation</a:t>
            </a:r>
            <a:endParaRPr lang="en-GB" b="0" dirty="0"/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2.2.4 – Navigate Between IOS Modes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>
                <a:solidFill>
                  <a:prstClr val="black"/>
                </a:solidFill>
              </a:rPr>
              <a:pPr/>
              <a:t>29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382073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602A389-8690-465F-BB28-DC61C90E42E7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04813" y="4378325"/>
            <a:ext cx="6121400" cy="4252913"/>
          </a:xfrm>
          <a:noFill/>
          <a:ln/>
        </p:spPr>
        <p:txBody>
          <a:bodyPr/>
          <a:lstStyle/>
          <a:p>
            <a:pPr>
              <a:buFontTx/>
              <a:buNone/>
            </a:pPr>
            <a:r>
              <a:rPr lang="en-US" b="0" dirty="0"/>
              <a:t>Cisco Networking Academy Program</a:t>
            </a:r>
          </a:p>
          <a:p>
            <a:pPr>
              <a:buFontTx/>
              <a:buNone/>
            </a:pPr>
            <a:r>
              <a:rPr lang="en-US" b="0" dirty="0"/>
              <a:t>Introduction to Networks</a:t>
            </a:r>
            <a:r>
              <a:rPr lang="en-US" b="0" baseline="0" dirty="0"/>
              <a:t> v6.0</a:t>
            </a:r>
            <a:endParaRPr lang="en-US" b="0" dirty="0"/>
          </a:p>
          <a:p>
            <a:pPr>
              <a:buFontTx/>
              <a:buNone/>
            </a:pPr>
            <a:r>
              <a:rPr lang="en-US" sz="1200" b="0" dirty="0"/>
              <a:t>Chapter 8: Network</a:t>
            </a:r>
            <a:r>
              <a:rPr lang="en-US" sz="1200" b="0" baseline="0" dirty="0"/>
              <a:t> Layer</a:t>
            </a:r>
            <a:endParaRPr lang="en-GB" b="0" dirty="0"/>
          </a:p>
        </p:txBody>
      </p:sp>
    </p:spTree>
    <p:extLst>
      <p:ext uri="{BB962C8B-B14F-4D97-AF65-F5344CB8AC3E}">
        <p14:creationId xmlns:p14="http://schemas.microsoft.com/office/powerpoint/2010/main" val="114188845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12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8</a:t>
            </a:r>
            <a:r>
              <a:rPr lang="en-US" sz="1200" baseline="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 – </a:t>
            </a:r>
            <a:r>
              <a:rPr lang="en-US" sz="12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Network Layer</a:t>
            </a:r>
            <a:endParaRPr lang="en-US" dirty="0"/>
          </a:p>
          <a:p>
            <a:pPr>
              <a:buFontTx/>
              <a:buNone/>
            </a:pPr>
            <a:r>
              <a:rPr lang="en-US" sz="1200" b="0" dirty="0"/>
              <a:t>8.4 – </a:t>
            </a:r>
            <a:r>
              <a:rPr lang="en-US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How a Host Routes</a:t>
            </a:r>
            <a:endParaRPr lang="en-US" dirty="0"/>
          </a:p>
          <a:p>
            <a:r>
              <a:rPr lang="en-US" dirty="0"/>
              <a:t>8.4.1</a:t>
            </a:r>
            <a:r>
              <a:rPr lang="en-US" baseline="0" dirty="0"/>
              <a:t> – </a:t>
            </a:r>
            <a:r>
              <a:rPr lang="en-US" altLang="en-US" dirty="0"/>
              <a:t>Host Forwarding Decision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>
                <a:solidFill>
                  <a:prstClr val="black"/>
                </a:solidFill>
              </a:rPr>
              <a:pPr/>
              <a:t>31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024258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12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8</a:t>
            </a:r>
            <a:r>
              <a:rPr lang="en-US" sz="1200" baseline="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 – </a:t>
            </a:r>
            <a:r>
              <a:rPr lang="en-US" sz="12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Network Layer</a:t>
            </a:r>
            <a:endParaRPr lang="en-US" dirty="0"/>
          </a:p>
          <a:p>
            <a:pPr>
              <a:buFontTx/>
              <a:buNone/>
            </a:pPr>
            <a:r>
              <a:rPr lang="en-US" sz="1200" b="0" dirty="0"/>
              <a:t>8.4 – </a:t>
            </a:r>
            <a:r>
              <a:rPr lang="en-US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How a Host Routes</a:t>
            </a:r>
            <a:endParaRPr lang="en-US" dirty="0"/>
          </a:p>
          <a:p>
            <a:r>
              <a:rPr lang="en-US" dirty="0"/>
              <a:t>8.4.1</a:t>
            </a:r>
            <a:r>
              <a:rPr lang="en-US" baseline="0" dirty="0"/>
              <a:t> – </a:t>
            </a:r>
            <a:r>
              <a:rPr lang="en-US" altLang="en-US" dirty="0"/>
              <a:t>Host Forwarding Decision (Cont.)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>
                <a:solidFill>
                  <a:prstClr val="black"/>
                </a:solidFill>
              </a:rPr>
              <a:pPr/>
              <a:t>32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75608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6</a:t>
            </a:fld>
            <a:endParaRPr lang="en-U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n-US" sz="12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8</a:t>
            </a:r>
            <a:r>
              <a:rPr lang="en-US" sz="1200" baseline="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 – </a:t>
            </a:r>
            <a:r>
              <a:rPr lang="en-US" sz="12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Network Layer</a:t>
            </a:r>
            <a:endParaRPr lang="en-US" dirty="0"/>
          </a:p>
          <a:p>
            <a:pPr>
              <a:buFontTx/>
              <a:buNone/>
            </a:pPr>
            <a:r>
              <a:rPr lang="en-US" sz="1200" b="0" dirty="0"/>
              <a:t>8.1 – </a:t>
            </a:r>
            <a:r>
              <a:rPr lang="en-US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Network Layer Characteristics</a:t>
            </a:r>
            <a:endParaRPr lang="en-US" dirty="0"/>
          </a:p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8.1.1 –  </a:t>
            </a:r>
            <a:r>
              <a:rPr lang="en-US" altLang="en-US" dirty="0"/>
              <a:t>The Network Layer</a:t>
            </a:r>
            <a:endParaRPr lang="en-U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84177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12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8</a:t>
            </a:r>
            <a:r>
              <a:rPr lang="en-US" sz="1200" baseline="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 – </a:t>
            </a:r>
            <a:r>
              <a:rPr lang="en-US" sz="12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Network Layer</a:t>
            </a:r>
            <a:endParaRPr lang="en-US" dirty="0"/>
          </a:p>
          <a:p>
            <a:pPr>
              <a:buFontTx/>
              <a:buNone/>
            </a:pPr>
            <a:r>
              <a:rPr lang="en-US" sz="1200" b="0" dirty="0"/>
              <a:t>8.4 – </a:t>
            </a:r>
            <a:r>
              <a:rPr lang="en-US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How a Host Routes</a:t>
            </a:r>
            <a:endParaRPr lang="en-US" dirty="0"/>
          </a:p>
          <a:p>
            <a:r>
              <a:rPr lang="en-US" dirty="0"/>
              <a:t>8.4.2</a:t>
            </a:r>
            <a:r>
              <a:rPr lang="en-US" baseline="0" dirty="0"/>
              <a:t> – </a:t>
            </a:r>
            <a:r>
              <a:rPr lang="en-US" altLang="en-US" dirty="0"/>
              <a:t>Default Gateway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>
                <a:solidFill>
                  <a:prstClr val="black"/>
                </a:solidFill>
              </a:rPr>
              <a:pPr/>
              <a:t>33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365441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12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8</a:t>
            </a:r>
            <a:r>
              <a:rPr lang="en-US" sz="1200" baseline="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 – </a:t>
            </a:r>
            <a:r>
              <a:rPr lang="en-US" sz="12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Network Layer</a:t>
            </a:r>
            <a:endParaRPr lang="en-US" dirty="0"/>
          </a:p>
          <a:p>
            <a:pPr>
              <a:buFontTx/>
              <a:buNone/>
            </a:pPr>
            <a:r>
              <a:rPr lang="en-US" sz="1200" b="0" dirty="0"/>
              <a:t>8.4 – </a:t>
            </a:r>
            <a:r>
              <a:rPr lang="en-US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How a Host Routes</a:t>
            </a:r>
            <a:endParaRPr lang="en-US" dirty="0"/>
          </a:p>
          <a:p>
            <a:r>
              <a:rPr lang="en-US" dirty="0"/>
              <a:t>8.4.3</a:t>
            </a:r>
            <a:r>
              <a:rPr lang="en-US" baseline="0" dirty="0"/>
              <a:t> – </a:t>
            </a:r>
            <a:r>
              <a:rPr lang="en-US" altLang="en-US" dirty="0"/>
              <a:t>A Host Routes to the Default Gateway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>
                <a:solidFill>
                  <a:prstClr val="black"/>
                </a:solidFill>
              </a:rPr>
              <a:pPr/>
              <a:t>34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481998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12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8</a:t>
            </a:r>
            <a:r>
              <a:rPr lang="en-US" sz="1200" baseline="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 – </a:t>
            </a:r>
            <a:r>
              <a:rPr lang="en-US" sz="12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Network Layer</a:t>
            </a:r>
            <a:endParaRPr lang="en-US" dirty="0"/>
          </a:p>
          <a:p>
            <a:pPr>
              <a:buFontTx/>
              <a:buNone/>
            </a:pPr>
            <a:r>
              <a:rPr lang="en-US" sz="1200" b="0" dirty="0"/>
              <a:t>8.4 – </a:t>
            </a:r>
            <a:r>
              <a:rPr lang="en-US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How a Host Routes</a:t>
            </a:r>
            <a:endParaRPr lang="en-US" dirty="0"/>
          </a:p>
          <a:p>
            <a:r>
              <a:rPr lang="en-US" dirty="0"/>
              <a:t>8.4.4</a:t>
            </a:r>
            <a:r>
              <a:rPr lang="en-US" baseline="0" dirty="0"/>
              <a:t> – </a:t>
            </a:r>
            <a:r>
              <a:rPr lang="en-US" altLang="en-US" dirty="0"/>
              <a:t>Host Routing Tables</a:t>
            </a:r>
          </a:p>
          <a:p>
            <a:pPr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8.4.5</a:t>
            </a:r>
            <a:r>
              <a:rPr lang="en-US" sz="1200" kern="1200" baseline="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1200" dirty="0">
                <a:effectLst/>
              </a:rPr>
              <a:t>– Check Your Understanding – </a:t>
            </a:r>
            <a:r>
              <a:rPr lang="en-US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How a Host Routes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>
                <a:solidFill>
                  <a:prstClr val="black"/>
                </a:solidFill>
              </a:rPr>
              <a:pPr/>
              <a:t>35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447976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2 – Basic Switch and End Device Configuration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2.2 – IOS </a:t>
            </a:r>
            <a:r>
              <a:rPr lang="en-US" sz="1200" kern="1200" dirty="0">
                <a:solidFill>
                  <a:schemeClr val="accent5">
                    <a:lumMod val="40000"/>
                    <a:lumOff val="60000"/>
                  </a:schemeClr>
                </a:solidFill>
                <a:latin typeface="Arial" charset="0"/>
                <a:ea typeface="ＭＳ Ｐゴシック" charset="0"/>
                <a:cs typeface="ＭＳ Ｐゴシック" charset="0"/>
              </a:rPr>
              <a:t>Navigation</a:t>
            </a:r>
            <a:endParaRPr lang="en-GB" b="0" dirty="0"/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2.2.4 – Navigate Between IOS Modes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>
                <a:solidFill>
                  <a:prstClr val="black"/>
                </a:solidFill>
              </a:rPr>
              <a:pPr/>
              <a:t>36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922437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602A389-8690-465F-BB28-DC61C90E42E7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04813" y="4378325"/>
            <a:ext cx="6121400" cy="4252913"/>
          </a:xfrm>
          <a:noFill/>
          <a:ln/>
        </p:spPr>
        <p:txBody>
          <a:bodyPr/>
          <a:lstStyle/>
          <a:p>
            <a:pPr>
              <a:buFontTx/>
              <a:buNone/>
            </a:pPr>
            <a:r>
              <a:rPr lang="en-US" b="0" dirty="0"/>
              <a:t>Cisco Networking Academy Program</a:t>
            </a:r>
          </a:p>
          <a:p>
            <a:pPr>
              <a:buFontTx/>
              <a:buNone/>
            </a:pPr>
            <a:r>
              <a:rPr lang="en-US" b="0" dirty="0"/>
              <a:t>Introduction to Networks</a:t>
            </a:r>
            <a:r>
              <a:rPr lang="en-US" b="0" baseline="0" dirty="0"/>
              <a:t> v6.0</a:t>
            </a:r>
            <a:endParaRPr lang="en-US" b="0" dirty="0"/>
          </a:p>
          <a:p>
            <a:pPr>
              <a:buFontTx/>
              <a:buNone/>
            </a:pPr>
            <a:r>
              <a:rPr lang="en-US" sz="1200" b="0" dirty="0"/>
              <a:t>Chapter 8: Network</a:t>
            </a:r>
            <a:r>
              <a:rPr lang="en-US" sz="1200" b="0" baseline="0" dirty="0"/>
              <a:t> Layer</a:t>
            </a:r>
            <a:endParaRPr lang="en-GB" b="0" dirty="0"/>
          </a:p>
        </p:txBody>
      </p:sp>
    </p:spTree>
    <p:extLst>
      <p:ext uri="{BB962C8B-B14F-4D97-AF65-F5344CB8AC3E}">
        <p14:creationId xmlns:p14="http://schemas.microsoft.com/office/powerpoint/2010/main" val="165968311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12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8</a:t>
            </a:r>
            <a:r>
              <a:rPr lang="en-US" sz="1200" baseline="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 – </a:t>
            </a:r>
            <a:r>
              <a:rPr lang="en-US" sz="12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Network Layer</a:t>
            </a:r>
            <a:endParaRPr lang="en-US" dirty="0"/>
          </a:p>
          <a:p>
            <a:pPr>
              <a:buFontTx/>
              <a:buNone/>
            </a:pPr>
            <a:r>
              <a:rPr lang="en-US" sz="1200" b="0" dirty="0"/>
              <a:t>8.5 – </a:t>
            </a:r>
            <a:r>
              <a:rPr lang="en-US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Introduction to Routing</a:t>
            </a:r>
            <a:endParaRPr lang="en-US" dirty="0"/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8.5.1 – </a:t>
            </a:r>
            <a:r>
              <a:rPr lang="en-US" altLang="en-US" dirty="0"/>
              <a:t>Router Packet Forwarding Decision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>
                <a:solidFill>
                  <a:prstClr val="black"/>
                </a:solidFill>
              </a:rPr>
              <a:pPr/>
              <a:t>38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571825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12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8</a:t>
            </a:r>
            <a:r>
              <a:rPr lang="en-US" sz="1200" baseline="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 – </a:t>
            </a:r>
            <a:r>
              <a:rPr lang="en-US" sz="12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Network Layer</a:t>
            </a:r>
            <a:endParaRPr lang="en-US" dirty="0"/>
          </a:p>
          <a:p>
            <a:pPr>
              <a:buFontTx/>
              <a:buNone/>
            </a:pPr>
            <a:r>
              <a:rPr lang="en-US" sz="1200" b="0" dirty="0"/>
              <a:t>8.5 – </a:t>
            </a:r>
            <a:r>
              <a:rPr lang="en-US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Introduction to Routing</a:t>
            </a:r>
            <a:endParaRPr lang="en-US" dirty="0"/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8.5.2 – </a:t>
            </a:r>
            <a:r>
              <a:rPr lang="en-US" altLang="en-US" dirty="0"/>
              <a:t>IP Router Routing Table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>
                <a:solidFill>
                  <a:prstClr val="black"/>
                </a:solidFill>
              </a:rPr>
              <a:pPr/>
              <a:t>39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686352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12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8</a:t>
            </a:r>
            <a:r>
              <a:rPr lang="en-US" sz="1200" baseline="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 – </a:t>
            </a:r>
            <a:r>
              <a:rPr lang="en-US" sz="12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Network Layer</a:t>
            </a:r>
            <a:endParaRPr lang="en-US" dirty="0"/>
          </a:p>
          <a:p>
            <a:pPr>
              <a:buFontTx/>
              <a:buNone/>
            </a:pPr>
            <a:r>
              <a:rPr lang="en-US" sz="1200" b="0" dirty="0"/>
              <a:t>8.5 – </a:t>
            </a:r>
            <a:r>
              <a:rPr lang="en-US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Introduction to Routing</a:t>
            </a:r>
            <a:endParaRPr lang="en-US" dirty="0"/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8.5.2 – </a:t>
            </a:r>
            <a:r>
              <a:rPr lang="en-US" altLang="en-US" dirty="0"/>
              <a:t>IP Router Routing Table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>
                <a:solidFill>
                  <a:prstClr val="black"/>
                </a:solidFill>
              </a:rPr>
              <a:pPr/>
              <a:t>40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051343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12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8</a:t>
            </a:r>
            <a:r>
              <a:rPr lang="en-US" sz="1200" baseline="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 – </a:t>
            </a:r>
            <a:r>
              <a:rPr lang="en-US" sz="12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Network Layer</a:t>
            </a:r>
            <a:endParaRPr lang="en-US" dirty="0"/>
          </a:p>
          <a:p>
            <a:pPr>
              <a:buFontTx/>
              <a:buNone/>
            </a:pPr>
            <a:r>
              <a:rPr lang="en-US" sz="1200" b="0" dirty="0"/>
              <a:t>8.5 – </a:t>
            </a:r>
            <a:r>
              <a:rPr lang="en-US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Introduction to Routing</a:t>
            </a:r>
            <a:endParaRPr lang="en-US" dirty="0"/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8.5.3 – </a:t>
            </a:r>
            <a:r>
              <a:rPr lang="en-US" altLang="en-US" sz="1200" dirty="0"/>
              <a:t>Static Routing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>
                <a:solidFill>
                  <a:prstClr val="black"/>
                </a:solidFill>
              </a:rPr>
              <a:pPr/>
              <a:t>41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744863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12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8</a:t>
            </a:r>
            <a:r>
              <a:rPr lang="en-US" sz="1200" baseline="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 – </a:t>
            </a:r>
            <a:r>
              <a:rPr lang="en-US" sz="12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Network Layer</a:t>
            </a:r>
            <a:endParaRPr lang="en-US" dirty="0"/>
          </a:p>
          <a:p>
            <a:pPr>
              <a:buFontTx/>
              <a:buNone/>
            </a:pPr>
            <a:r>
              <a:rPr lang="en-US" sz="1200" b="0" dirty="0"/>
              <a:t>8.5 – </a:t>
            </a:r>
            <a:r>
              <a:rPr lang="en-US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Introduction to Routing</a:t>
            </a:r>
            <a:endParaRPr lang="en-US" dirty="0"/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8.5.4 – </a:t>
            </a:r>
            <a:r>
              <a:rPr lang="en-US" altLang="en-US" sz="1200" dirty="0"/>
              <a:t>Dynamic Routing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>
                <a:solidFill>
                  <a:prstClr val="black"/>
                </a:solidFill>
              </a:rPr>
              <a:pPr/>
              <a:t>42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51632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7</a:t>
            </a:fld>
            <a:endParaRPr lang="en-U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n-US" sz="12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8</a:t>
            </a:r>
            <a:r>
              <a:rPr lang="en-US" sz="1200" baseline="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 – </a:t>
            </a:r>
            <a:r>
              <a:rPr lang="en-US" sz="12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Network Layer</a:t>
            </a:r>
            <a:endParaRPr lang="en-US" dirty="0"/>
          </a:p>
          <a:p>
            <a:pPr>
              <a:buFontTx/>
              <a:buNone/>
            </a:pPr>
            <a:r>
              <a:rPr lang="en-US" sz="1200" b="0" dirty="0"/>
              <a:t>8.1 – </a:t>
            </a:r>
            <a:r>
              <a:rPr lang="en-US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Network Layer Characteristics</a:t>
            </a:r>
            <a:endParaRPr lang="en-US" dirty="0"/>
          </a:p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8.1.1 –  </a:t>
            </a:r>
            <a:r>
              <a:rPr lang="en-US" altLang="en-US" dirty="0"/>
              <a:t>The Network Layer</a:t>
            </a:r>
            <a:endParaRPr lang="en-U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077054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2 – Basic Switch and End Device Configuration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2.2 – IOS </a:t>
            </a:r>
            <a:r>
              <a:rPr lang="en-US" sz="1200" kern="1200" dirty="0">
                <a:solidFill>
                  <a:schemeClr val="accent5">
                    <a:lumMod val="40000"/>
                    <a:lumOff val="60000"/>
                  </a:schemeClr>
                </a:solidFill>
                <a:latin typeface="Arial" charset="0"/>
                <a:ea typeface="ＭＳ Ｐゴシック" charset="0"/>
                <a:cs typeface="ＭＳ Ｐゴシック" charset="0"/>
              </a:rPr>
              <a:t>Navigation</a:t>
            </a:r>
            <a:endParaRPr lang="en-GB" b="0" dirty="0"/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2.2.4 – Navigate Between IOS Modes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>
                <a:solidFill>
                  <a:prstClr val="black"/>
                </a:solidFill>
              </a:rPr>
              <a:pPr/>
              <a:t>43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770132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12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8</a:t>
            </a:r>
            <a:r>
              <a:rPr lang="en-US" sz="1200" baseline="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 – </a:t>
            </a:r>
            <a:r>
              <a:rPr lang="en-US" sz="12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Network Layer</a:t>
            </a:r>
            <a:endParaRPr lang="en-US" dirty="0"/>
          </a:p>
          <a:p>
            <a:pPr>
              <a:buFontTx/>
              <a:buNone/>
            </a:pPr>
            <a:r>
              <a:rPr lang="en-US" sz="1200" b="0" dirty="0"/>
              <a:t>8.5 – </a:t>
            </a:r>
            <a:r>
              <a:rPr lang="en-US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Introduction to Routing</a:t>
            </a:r>
            <a:endParaRPr lang="en-US" dirty="0"/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8.5.6 – </a:t>
            </a:r>
            <a:r>
              <a:rPr lang="en-US" altLang="en-US" dirty="0"/>
              <a:t>Introduction to an IPv4 Routing Table</a:t>
            </a:r>
            <a:endParaRPr lang="en-US" dirty="0">
              <a:latin typeface="Arial" charset="0"/>
            </a:endParaRPr>
          </a:p>
          <a:p>
            <a:pPr marL="0" marR="0" indent="0" algn="l" defTabSz="4572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Arial" charset="0"/>
              </a:rPr>
              <a:t>8.5.7 – </a:t>
            </a:r>
            <a:r>
              <a:rPr lang="en-US" sz="1200" dirty="0">
                <a:effectLst/>
              </a:rPr>
              <a:t>Check Your Understanding – </a:t>
            </a:r>
            <a:r>
              <a:rPr lang="en-US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Introduction to Routing</a:t>
            </a:r>
            <a:endParaRPr lang="en-US" dirty="0"/>
          </a:p>
          <a:p>
            <a:pPr>
              <a:lnSpc>
                <a:spcPct val="80000"/>
              </a:lnSpc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>
                <a:solidFill>
                  <a:prstClr val="black"/>
                </a:solidFill>
              </a:rPr>
              <a:pPr/>
              <a:t>44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842218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2 – Basic Switch and End Device Configuration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2.2 – IOS </a:t>
            </a:r>
            <a:r>
              <a:rPr lang="en-US" sz="1200" kern="1200" dirty="0">
                <a:solidFill>
                  <a:schemeClr val="accent5">
                    <a:lumMod val="40000"/>
                    <a:lumOff val="60000"/>
                  </a:schemeClr>
                </a:solidFill>
                <a:latin typeface="Arial" charset="0"/>
                <a:ea typeface="ＭＳ Ｐゴシック" charset="0"/>
                <a:cs typeface="ＭＳ Ｐゴシック" charset="0"/>
              </a:rPr>
              <a:t>Navigation</a:t>
            </a:r>
            <a:endParaRPr lang="en-GB" b="0" dirty="0"/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2.2.4 – Navigate Between IOS Modes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>
                <a:solidFill>
                  <a:prstClr val="black"/>
                </a:solidFill>
              </a:rPr>
              <a:pPr/>
              <a:t>45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582736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602A389-8690-465F-BB28-DC61C90E42E7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04813" y="4378325"/>
            <a:ext cx="6121400" cy="4252913"/>
          </a:xfrm>
          <a:noFill/>
          <a:ln/>
        </p:spPr>
        <p:txBody>
          <a:bodyPr/>
          <a:lstStyle/>
          <a:p>
            <a:pPr>
              <a:buFontTx/>
              <a:buNone/>
            </a:pPr>
            <a:r>
              <a:rPr lang="en-US" b="0" dirty="0"/>
              <a:t>Cisco Networking Academy Program</a:t>
            </a:r>
          </a:p>
          <a:p>
            <a:pPr>
              <a:buFontTx/>
              <a:buNone/>
            </a:pPr>
            <a:r>
              <a:rPr lang="en-US" b="0" dirty="0"/>
              <a:t>Introduction to Networks</a:t>
            </a:r>
            <a:r>
              <a:rPr lang="en-US" b="0" baseline="0" dirty="0"/>
              <a:t> v6.0</a:t>
            </a:r>
            <a:endParaRPr lang="en-US" b="0" dirty="0"/>
          </a:p>
          <a:p>
            <a:pPr>
              <a:buFontTx/>
              <a:buNone/>
            </a:pPr>
            <a:r>
              <a:rPr lang="en-US" sz="1200" b="0" dirty="0"/>
              <a:t>Chapter 10: Basic</a:t>
            </a:r>
            <a:r>
              <a:rPr lang="en-US" sz="1200" b="0" baseline="0" dirty="0"/>
              <a:t> Router Configuration</a:t>
            </a:r>
            <a:endParaRPr lang="en-GB" b="0" dirty="0"/>
          </a:p>
        </p:txBody>
      </p:sp>
    </p:spTree>
    <p:extLst>
      <p:ext uri="{BB962C8B-B14F-4D97-AF65-F5344CB8AC3E}">
        <p14:creationId xmlns:p14="http://schemas.microsoft.com/office/powerpoint/2010/main" val="286773316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10 – Basic Router Configuration</a:t>
            </a:r>
          </a:p>
          <a:p>
            <a:r>
              <a:rPr lang="en-US" dirty="0"/>
              <a:t>10.1 – Configure Initial Router Settings</a:t>
            </a:r>
          </a:p>
          <a:p>
            <a:r>
              <a:rPr lang="en-US" dirty="0"/>
              <a:t>10.1.1 – Basic Routing Configuration Steps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549963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10 – Basic Router Configuration</a:t>
            </a:r>
          </a:p>
          <a:p>
            <a:r>
              <a:rPr lang="en-US" dirty="0"/>
              <a:t>10.1 – Configure Initial Router Settings</a:t>
            </a:r>
          </a:p>
          <a:p>
            <a:r>
              <a:rPr lang="en-US" dirty="0"/>
              <a:t>10.1.1 – Basic Routing Configuration Steps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40636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10 – Basic Router Configuration</a:t>
            </a:r>
          </a:p>
          <a:p>
            <a:r>
              <a:rPr lang="en-US" dirty="0"/>
              <a:t>10.1 – Configure Initial Router Settings</a:t>
            </a:r>
          </a:p>
          <a:p>
            <a:r>
              <a:rPr lang="en-US" dirty="0"/>
              <a:t>10.1.2 – Basic Routing Configuration Example</a:t>
            </a:r>
          </a:p>
          <a:p>
            <a:r>
              <a:rPr lang="en-US" dirty="0"/>
              <a:t>10.1.3 - Syntax Checker – Configure Initial Router Settings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663963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2 – Basic Switch and End Device Configuration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2.2 – IOS </a:t>
            </a:r>
            <a:r>
              <a:rPr lang="en-US" sz="1200" kern="1200" dirty="0">
                <a:solidFill>
                  <a:schemeClr val="accent5">
                    <a:lumMod val="40000"/>
                    <a:lumOff val="60000"/>
                  </a:schemeClr>
                </a:solidFill>
                <a:latin typeface="Arial" charset="0"/>
                <a:ea typeface="ＭＳ Ｐゴシック" charset="0"/>
                <a:cs typeface="ＭＳ Ｐゴシック" charset="0"/>
              </a:rPr>
              <a:t>Navigation</a:t>
            </a:r>
            <a:endParaRPr lang="en-GB" b="0" dirty="0"/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2.2.4 – Navigate Between IOS Modes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>
                <a:solidFill>
                  <a:prstClr val="black"/>
                </a:solidFill>
              </a:rPr>
              <a:pPr/>
              <a:t>50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648342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602A389-8690-465F-BB28-DC61C90E42E7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04813" y="4378325"/>
            <a:ext cx="6121400" cy="4252913"/>
          </a:xfrm>
          <a:noFill/>
          <a:ln/>
        </p:spPr>
        <p:txBody>
          <a:bodyPr/>
          <a:lstStyle/>
          <a:p>
            <a:pPr>
              <a:buFontTx/>
              <a:buNone/>
            </a:pPr>
            <a:r>
              <a:rPr lang="en-US" b="0" dirty="0"/>
              <a:t>Cisco Networking Academy Program</a:t>
            </a:r>
          </a:p>
          <a:p>
            <a:pPr>
              <a:buFontTx/>
              <a:buNone/>
            </a:pPr>
            <a:r>
              <a:rPr lang="en-US" b="0" dirty="0"/>
              <a:t>Introduction to Networks</a:t>
            </a:r>
            <a:r>
              <a:rPr lang="en-US" b="0" baseline="0" dirty="0"/>
              <a:t> v6.0</a:t>
            </a:r>
            <a:endParaRPr lang="en-US" b="0" dirty="0"/>
          </a:p>
          <a:p>
            <a:pPr>
              <a:buFontTx/>
              <a:buNone/>
            </a:pPr>
            <a:r>
              <a:rPr lang="en-US" sz="1200" b="0" dirty="0"/>
              <a:t>Chapter 10: Basic</a:t>
            </a:r>
            <a:r>
              <a:rPr lang="en-US" sz="1200" b="0" baseline="0" dirty="0"/>
              <a:t> Router Configuration</a:t>
            </a:r>
            <a:endParaRPr lang="en-GB" b="0" dirty="0"/>
          </a:p>
        </p:txBody>
      </p:sp>
    </p:spTree>
    <p:extLst>
      <p:ext uri="{BB962C8B-B14F-4D97-AF65-F5344CB8AC3E}">
        <p14:creationId xmlns:p14="http://schemas.microsoft.com/office/powerpoint/2010/main" val="219627054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10 – Basic Router Configuration</a:t>
            </a:r>
          </a:p>
          <a:p>
            <a:r>
              <a:rPr lang="en-US" dirty="0"/>
              <a:t>10.2 – Configure Interfaces</a:t>
            </a:r>
          </a:p>
          <a:p>
            <a:r>
              <a:rPr lang="en-US" dirty="0"/>
              <a:t>10.2.1 – Configure Router Interfaces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53254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>
                <a:solidFill>
                  <a:prstClr val="black"/>
                </a:solidFill>
              </a:rPr>
              <a:pPr/>
              <a:t>8</a:t>
            </a:fld>
            <a:endParaRPr lang="en-US" altLang="en-US" sz="800" dirty="0">
              <a:solidFill>
                <a:prstClr val="black"/>
              </a:solidFill>
            </a:endParaRPr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n-US" sz="12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8</a:t>
            </a:r>
            <a:r>
              <a:rPr lang="en-US" sz="1200" baseline="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 – </a:t>
            </a:r>
            <a:r>
              <a:rPr lang="en-US" sz="12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Network Layer</a:t>
            </a:r>
            <a:endParaRPr lang="en-US" dirty="0"/>
          </a:p>
          <a:p>
            <a:pPr>
              <a:buFontTx/>
              <a:buNone/>
            </a:pPr>
            <a:r>
              <a:rPr lang="en-US" sz="1200" b="0" dirty="0"/>
              <a:t>8.1 – </a:t>
            </a:r>
            <a:r>
              <a:rPr lang="en-US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Network Layer Characteristics</a:t>
            </a:r>
            <a:endParaRPr lang="en-US" dirty="0"/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8.1.2</a:t>
            </a:r>
            <a:r>
              <a:rPr lang="en-US" baseline="0" dirty="0">
                <a:latin typeface="Arial" charset="0"/>
              </a:rPr>
              <a:t> </a:t>
            </a:r>
            <a:r>
              <a:rPr lang="en-US" sz="1200" b="0" dirty="0"/>
              <a:t>– </a:t>
            </a:r>
            <a:r>
              <a:rPr lang="en-US" altLang="en-US" dirty="0"/>
              <a:t>IP Encapsulation</a:t>
            </a:r>
            <a:endParaRPr lang="en-US" baseline="0" dirty="0">
              <a:latin typeface="Arial" charset="0"/>
            </a:endParaRPr>
          </a:p>
          <a:p>
            <a:pPr>
              <a:lnSpc>
                <a:spcPct val="80000"/>
              </a:lnSpc>
              <a:buFontTx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552742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10 – Basic Router Configuration</a:t>
            </a:r>
          </a:p>
          <a:p>
            <a:r>
              <a:rPr lang="en-US" dirty="0"/>
              <a:t>10.2 – Configure Interfaces</a:t>
            </a:r>
          </a:p>
          <a:p>
            <a:r>
              <a:rPr lang="en-US" dirty="0"/>
              <a:t>10.2.2 – Configure Router Interfaces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364795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10 – Basic Router Configuration</a:t>
            </a:r>
          </a:p>
          <a:p>
            <a:r>
              <a:rPr lang="en-US" dirty="0"/>
              <a:t>10.2 – Configure Interfaces</a:t>
            </a:r>
          </a:p>
          <a:p>
            <a:r>
              <a:rPr lang="en-US" dirty="0"/>
              <a:t>10.2.2 – Configure Router Interfaces Example (Cont.)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54090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10 – Basic Router Configuration</a:t>
            </a:r>
          </a:p>
          <a:p>
            <a:r>
              <a:rPr lang="en-US" dirty="0"/>
              <a:t>10.2 – Configure Interfaces</a:t>
            </a:r>
          </a:p>
          <a:p>
            <a:r>
              <a:rPr lang="en-US" dirty="0"/>
              <a:t>10.2.3 – Verify Interface Configuration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324023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10 – Basic Router Configuration</a:t>
            </a:r>
          </a:p>
          <a:p>
            <a:r>
              <a:rPr lang="en-US" dirty="0"/>
              <a:t>10.2 – Configure Interfaces</a:t>
            </a:r>
          </a:p>
          <a:p>
            <a:r>
              <a:rPr lang="en-US" dirty="0"/>
              <a:t>10.2.4 – Configuration Verification Commands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256547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10 – Basic Router Configuration</a:t>
            </a:r>
          </a:p>
          <a:p>
            <a:r>
              <a:rPr lang="en-US" dirty="0"/>
              <a:t>10.2 – Configure Interfaces</a:t>
            </a:r>
          </a:p>
          <a:p>
            <a:r>
              <a:rPr lang="en-US" dirty="0"/>
              <a:t>10.2.4 – Configuration Verification Commands (Cont.)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913170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10 – Basic Router Configuration</a:t>
            </a:r>
          </a:p>
          <a:p>
            <a:r>
              <a:rPr lang="en-US" dirty="0"/>
              <a:t>10.2 – Configure Interfaces</a:t>
            </a:r>
          </a:p>
          <a:p>
            <a:r>
              <a:rPr lang="en-US" dirty="0"/>
              <a:t>10.2.4 – Configuration Verification Commands (Cont.)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343021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10 – Basic Router Configuration</a:t>
            </a:r>
          </a:p>
          <a:p>
            <a:r>
              <a:rPr lang="en-US" dirty="0"/>
              <a:t>10.2 – Configure Interfaces</a:t>
            </a:r>
          </a:p>
          <a:p>
            <a:r>
              <a:rPr lang="en-US" dirty="0"/>
              <a:t>10.2.4 – Configuration Verification Commands (Cont.)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811678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10 – Basic Router Configuration</a:t>
            </a:r>
          </a:p>
          <a:p>
            <a:r>
              <a:rPr lang="en-US" dirty="0"/>
              <a:t>10.2 – Configure Interfaces</a:t>
            </a:r>
          </a:p>
          <a:p>
            <a:r>
              <a:rPr lang="en-US" dirty="0"/>
              <a:t>10.2.4 – Configuration Verification Commands (Cont.)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712824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10 – Basic Router Configuration</a:t>
            </a:r>
          </a:p>
          <a:p>
            <a:r>
              <a:rPr lang="en-US" dirty="0"/>
              <a:t>10.2 – Configure Interfaces</a:t>
            </a:r>
          </a:p>
          <a:p>
            <a:r>
              <a:rPr lang="en-US" dirty="0"/>
              <a:t>10.2.4 – Configuration Verification Commands (Cont.)</a:t>
            </a:r>
          </a:p>
          <a:p>
            <a:r>
              <a:rPr lang="en-US" dirty="0"/>
              <a:t>10.2.5 Syntax Checker – Configure Interfaces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248328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2 – Basic Switch and End Device Configuration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2.2 – IOS </a:t>
            </a:r>
            <a:r>
              <a:rPr lang="en-US" sz="1200" kern="1200" dirty="0">
                <a:solidFill>
                  <a:schemeClr val="accent5">
                    <a:lumMod val="40000"/>
                    <a:lumOff val="60000"/>
                  </a:schemeClr>
                </a:solidFill>
                <a:latin typeface="Arial" charset="0"/>
                <a:ea typeface="ＭＳ Ｐゴシック" charset="0"/>
                <a:cs typeface="ＭＳ Ｐゴシック" charset="0"/>
              </a:rPr>
              <a:t>Navigation</a:t>
            </a:r>
            <a:endParaRPr lang="en-GB" b="0" dirty="0"/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2.2.4 – Navigate Between IOS Modes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>
                <a:solidFill>
                  <a:prstClr val="black"/>
                </a:solidFill>
              </a:rPr>
              <a:pPr/>
              <a:t>62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37899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>
                <a:solidFill>
                  <a:prstClr val="black"/>
                </a:solidFill>
              </a:rPr>
              <a:pPr/>
              <a:t>9</a:t>
            </a:fld>
            <a:endParaRPr lang="en-US" altLang="en-US" sz="800" dirty="0">
              <a:solidFill>
                <a:prstClr val="black"/>
              </a:solidFill>
            </a:endParaRPr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n-US" sz="12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8</a:t>
            </a:r>
            <a:r>
              <a:rPr lang="en-US" sz="1200" baseline="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 – </a:t>
            </a:r>
            <a:r>
              <a:rPr lang="en-US" sz="12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Network Layer</a:t>
            </a:r>
            <a:endParaRPr lang="en-US" dirty="0"/>
          </a:p>
          <a:p>
            <a:pPr>
              <a:buFontTx/>
              <a:buNone/>
            </a:pPr>
            <a:r>
              <a:rPr lang="en-US" sz="1200" b="0" dirty="0"/>
              <a:t>8.1 – </a:t>
            </a:r>
            <a:r>
              <a:rPr lang="en-US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Network Layer Characteristics</a:t>
            </a:r>
            <a:endParaRPr lang="en-US" dirty="0"/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8.1.3</a:t>
            </a:r>
            <a:r>
              <a:rPr lang="en-US" baseline="0" dirty="0">
                <a:latin typeface="Arial" charset="0"/>
              </a:rPr>
              <a:t> </a:t>
            </a:r>
            <a:r>
              <a:rPr lang="en-US" sz="1200" b="0" dirty="0"/>
              <a:t>– </a:t>
            </a:r>
            <a:r>
              <a:rPr lang="en-US" altLang="en-US" dirty="0"/>
              <a:t>Characteristics of IP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436346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602A389-8690-465F-BB28-DC61C90E42E7}" type="slidenum">
              <a:rPr lang="en-US" smtClean="0"/>
              <a:pPr/>
              <a:t>63</a:t>
            </a:fld>
            <a:endParaRPr lang="en-US" dirty="0"/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04813" y="4378325"/>
            <a:ext cx="6121400" cy="4252913"/>
          </a:xfrm>
          <a:noFill/>
          <a:ln/>
        </p:spPr>
        <p:txBody>
          <a:bodyPr/>
          <a:lstStyle/>
          <a:p>
            <a:pPr>
              <a:buFontTx/>
              <a:buNone/>
            </a:pPr>
            <a:r>
              <a:rPr lang="en-US" b="0" dirty="0"/>
              <a:t>Cisco Networking Academy Program</a:t>
            </a:r>
          </a:p>
          <a:p>
            <a:pPr>
              <a:buFontTx/>
              <a:buNone/>
            </a:pPr>
            <a:r>
              <a:rPr lang="en-US" b="0" dirty="0"/>
              <a:t>Introduction to Networks</a:t>
            </a:r>
            <a:r>
              <a:rPr lang="en-US" b="0" baseline="0" dirty="0"/>
              <a:t> v6.0</a:t>
            </a:r>
            <a:endParaRPr lang="en-US" b="0" dirty="0"/>
          </a:p>
          <a:p>
            <a:pPr>
              <a:buFontTx/>
              <a:buNone/>
            </a:pPr>
            <a:r>
              <a:rPr lang="en-US" sz="1200" b="0" dirty="0"/>
              <a:t>Chapter 10: Basic</a:t>
            </a:r>
            <a:r>
              <a:rPr lang="en-US" sz="1200" b="0" baseline="0" dirty="0"/>
              <a:t> Router Configuration</a:t>
            </a:r>
            <a:endParaRPr lang="en-GB" b="0" dirty="0"/>
          </a:p>
        </p:txBody>
      </p:sp>
    </p:spTree>
    <p:extLst>
      <p:ext uri="{BB962C8B-B14F-4D97-AF65-F5344CB8AC3E}">
        <p14:creationId xmlns:p14="http://schemas.microsoft.com/office/powerpoint/2010/main" val="1388080423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10 – Basic Router Configuration</a:t>
            </a:r>
          </a:p>
          <a:p>
            <a:r>
              <a:rPr lang="en-US" dirty="0"/>
              <a:t>10.3 – Configure the Default Gateway</a:t>
            </a:r>
          </a:p>
          <a:p>
            <a:r>
              <a:rPr lang="en-US" dirty="0"/>
              <a:t>10.3.1 – Default Gateway on a Host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56797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10 – Basic Router Configuration</a:t>
            </a:r>
          </a:p>
          <a:p>
            <a:r>
              <a:rPr lang="en-US" dirty="0"/>
              <a:t>10.3 – Configure the Default Gateway</a:t>
            </a:r>
          </a:p>
          <a:p>
            <a:r>
              <a:rPr lang="en-US" dirty="0"/>
              <a:t>10.3.2 – Default Gateway on a Switch</a:t>
            </a:r>
          </a:p>
          <a:p>
            <a:r>
              <a:rPr lang="en-US" dirty="0"/>
              <a:t>10.3.3 – Syntax Checker – Configure the Default Gateway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5480099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2 – Basic Switch and End Device Configuration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2.2 – IOS </a:t>
            </a:r>
            <a:r>
              <a:rPr lang="en-US" sz="1200" kern="1200" dirty="0">
                <a:solidFill>
                  <a:schemeClr val="accent5">
                    <a:lumMod val="40000"/>
                    <a:lumOff val="60000"/>
                  </a:schemeClr>
                </a:solidFill>
                <a:latin typeface="Arial" charset="0"/>
                <a:ea typeface="ＭＳ Ｐゴシック" charset="0"/>
                <a:cs typeface="ＭＳ Ｐゴシック" charset="0"/>
              </a:rPr>
              <a:t>Navigation</a:t>
            </a:r>
            <a:endParaRPr lang="en-GB" b="0" dirty="0"/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2.2.4 – Navigate Between IOS Modes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>
                <a:solidFill>
                  <a:prstClr val="black"/>
                </a:solidFill>
              </a:rPr>
              <a:pPr/>
              <a:t>66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596456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969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AC3B40C-7774-46A0-8FD7-D0857136B166}" type="slidenum">
              <a:rPr lang="en-US" smtClean="0"/>
              <a:pPr>
                <a:defRPr/>
              </a:pPr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9928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>
                <a:solidFill>
                  <a:prstClr val="black"/>
                </a:solidFill>
              </a:rPr>
              <a:pPr/>
              <a:t>10</a:t>
            </a:fld>
            <a:endParaRPr lang="en-US" altLang="en-US" sz="800" dirty="0">
              <a:solidFill>
                <a:prstClr val="black"/>
              </a:solidFill>
            </a:endParaRPr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n-US" sz="12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8</a:t>
            </a:r>
            <a:r>
              <a:rPr lang="en-US" sz="1200" baseline="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 – </a:t>
            </a:r>
            <a:r>
              <a:rPr lang="en-US" sz="12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Network Layer</a:t>
            </a:r>
            <a:endParaRPr lang="en-US" dirty="0"/>
          </a:p>
          <a:p>
            <a:pPr>
              <a:buFontTx/>
              <a:buNone/>
            </a:pPr>
            <a:r>
              <a:rPr lang="en-US" sz="1200" b="0" dirty="0"/>
              <a:t>8.1 – </a:t>
            </a:r>
            <a:r>
              <a:rPr lang="en-US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Network Layer Characteristics</a:t>
            </a:r>
            <a:endParaRPr lang="en-US" dirty="0"/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8.1.4</a:t>
            </a:r>
            <a:r>
              <a:rPr lang="en-US" baseline="0" dirty="0">
                <a:latin typeface="Arial" charset="0"/>
              </a:rPr>
              <a:t> </a:t>
            </a:r>
            <a:r>
              <a:rPr lang="en-US" sz="1200" b="0" dirty="0"/>
              <a:t>– </a:t>
            </a:r>
            <a:r>
              <a:rPr lang="en-US" altLang="en-US" dirty="0"/>
              <a:t>Connectionless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23238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>
                <a:solidFill>
                  <a:prstClr val="black"/>
                </a:solidFill>
              </a:rPr>
              <a:pPr/>
              <a:t>11</a:t>
            </a:fld>
            <a:endParaRPr lang="en-US" altLang="en-US" sz="800" dirty="0">
              <a:solidFill>
                <a:prstClr val="black"/>
              </a:solidFill>
            </a:endParaRPr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n-US" sz="12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8</a:t>
            </a:r>
            <a:r>
              <a:rPr lang="en-US" sz="1200" baseline="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 – </a:t>
            </a:r>
            <a:r>
              <a:rPr lang="en-US" sz="12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Network Layer</a:t>
            </a:r>
            <a:endParaRPr lang="en-US" dirty="0"/>
          </a:p>
          <a:p>
            <a:pPr>
              <a:buFontTx/>
              <a:buNone/>
            </a:pPr>
            <a:r>
              <a:rPr lang="en-US" sz="1200" b="0" dirty="0"/>
              <a:t>8.1 – </a:t>
            </a:r>
            <a:r>
              <a:rPr lang="en-US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Network Layer Characteristics</a:t>
            </a:r>
            <a:endParaRPr lang="en-US" dirty="0"/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8.1.5</a:t>
            </a:r>
            <a:r>
              <a:rPr lang="en-US" baseline="0" dirty="0">
                <a:latin typeface="Arial" charset="0"/>
              </a:rPr>
              <a:t> </a:t>
            </a:r>
            <a:r>
              <a:rPr lang="en-US" sz="1200" b="0" dirty="0"/>
              <a:t>– </a:t>
            </a:r>
            <a:r>
              <a:rPr lang="en-US" altLang="en-US" dirty="0"/>
              <a:t>Best Effort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75317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>
                <a:solidFill>
                  <a:prstClr val="black"/>
                </a:solidFill>
              </a:rPr>
              <a:pPr/>
              <a:t>12</a:t>
            </a:fld>
            <a:endParaRPr lang="en-US" altLang="en-US" sz="800" dirty="0">
              <a:solidFill>
                <a:prstClr val="black"/>
              </a:solidFill>
            </a:endParaRPr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n-US" sz="12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8</a:t>
            </a:r>
            <a:r>
              <a:rPr lang="en-US" sz="1200" baseline="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 – </a:t>
            </a:r>
            <a:r>
              <a:rPr lang="en-US" sz="12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Network Layer</a:t>
            </a:r>
            <a:endParaRPr lang="en-US" dirty="0"/>
          </a:p>
          <a:p>
            <a:pPr>
              <a:buFontTx/>
              <a:buNone/>
            </a:pPr>
            <a:r>
              <a:rPr lang="en-US" sz="1200" b="0" dirty="0"/>
              <a:t>8.1 – </a:t>
            </a:r>
            <a:r>
              <a:rPr lang="en-US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Network Layer Characteristics</a:t>
            </a:r>
            <a:endParaRPr lang="en-US" dirty="0"/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8.1.6</a:t>
            </a:r>
            <a:r>
              <a:rPr lang="en-US" baseline="0" dirty="0">
                <a:latin typeface="Arial" charset="0"/>
              </a:rPr>
              <a:t> </a:t>
            </a:r>
            <a:r>
              <a:rPr lang="en-US" sz="1200" b="0" dirty="0"/>
              <a:t>–</a:t>
            </a:r>
            <a:r>
              <a:rPr lang="en-US" sz="1200" b="0" baseline="0" dirty="0"/>
              <a:t> </a:t>
            </a:r>
            <a:r>
              <a:rPr lang="en-US" altLang="en-US" dirty="0"/>
              <a:t>Media Independent</a:t>
            </a:r>
            <a:endParaRPr lang="en-US" sz="1200" b="0" dirty="0"/>
          </a:p>
          <a:p>
            <a:pPr>
              <a:buFontTx/>
              <a:buNone/>
            </a:pPr>
            <a:r>
              <a:rPr lang="en-US" dirty="0"/>
              <a:t>8.1.7</a:t>
            </a:r>
            <a:r>
              <a:rPr lang="en-US" baseline="0" dirty="0"/>
              <a:t> </a:t>
            </a:r>
            <a:r>
              <a:rPr lang="en-US" sz="1200" dirty="0">
                <a:effectLst/>
              </a:rPr>
              <a:t>Check Your Understanding – </a:t>
            </a:r>
            <a:r>
              <a:rPr lang="en-US" sz="1200" dirty="0">
                <a:solidFill>
                  <a:schemeClr val="accent5">
                    <a:lumMod val="40000"/>
                    <a:lumOff val="60000"/>
                  </a:schemeClr>
                </a:solidFill>
                <a:effectLst/>
              </a:rPr>
              <a:t>IP</a:t>
            </a:r>
            <a:r>
              <a:rPr lang="en-US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 Characteristics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89630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0.png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6E87F31-FA75-006F-00CD-B701AA25BEB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567" b="5568"/>
          <a:stretch/>
        </p:blipFill>
        <p:spPr>
          <a:xfrm flipH="1" flipV="1">
            <a:off x="-1" y="1"/>
            <a:ext cx="9143999" cy="6858000"/>
          </a:xfrm>
          <a:prstGeom prst="rect">
            <a:avLst/>
          </a:prstGeom>
        </p:spPr>
      </p:pic>
      <p:sp>
        <p:nvSpPr>
          <p:cNvPr id="8704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72456" y="2200277"/>
            <a:ext cx="6754812" cy="1470025"/>
          </a:xfrm>
        </p:spPr>
        <p:txBody>
          <a:bodyPr/>
          <a:lstStyle>
            <a:lvl1pPr algn="r">
              <a:defRPr>
                <a:solidFill>
                  <a:schemeClr val="accent5"/>
                </a:solidFill>
                <a:latin typeface="Montserrat" panose="00000500000000000000" pitchFamily="2" charset="0"/>
              </a:defRPr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8704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727655" y="3879851"/>
            <a:ext cx="5185325" cy="1752600"/>
          </a:xfrm>
        </p:spPr>
        <p:txBody>
          <a:bodyPr/>
          <a:lstStyle>
            <a:lvl1pPr marL="0" indent="0" algn="r">
              <a:buFontTx/>
              <a:buNone/>
              <a:defRPr b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Click to edit Master subtitle style</a:t>
            </a:r>
          </a:p>
        </p:txBody>
      </p:sp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A01C7C8E-F6F3-0FA5-D100-E4D22106013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6244" y="229077"/>
            <a:ext cx="941024" cy="12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7020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0" descr="APU Logo Final-medium.jpg">
            <a:extLst>
              <a:ext uri="{FF2B5EF4-FFF2-40B4-BE49-F238E27FC236}">
                <a16:creationId xmlns:a16="http://schemas.microsoft.com/office/drawing/2014/main" id="{D43B7469-696D-D5B3-7497-03AB7CFB3F9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4000" y="0"/>
            <a:ext cx="81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6">
            <a:extLst>
              <a:ext uri="{FF2B5EF4-FFF2-40B4-BE49-F238E27FC236}">
                <a16:creationId xmlns:a16="http://schemas.microsoft.com/office/drawing/2014/main" id="{BBB11AA0-4CFB-DDD2-980D-D195C9DD8A4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1514" y="274638"/>
            <a:ext cx="784303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436309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>
            <a:extLst>
              <a:ext uri="{FF2B5EF4-FFF2-40B4-BE49-F238E27FC236}">
                <a16:creationId xmlns:a16="http://schemas.microsoft.com/office/drawing/2014/main" id="{BBB11AA0-4CFB-DDD2-980D-D195C9DD8A4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1514" y="274638"/>
            <a:ext cx="7843030" cy="11430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</a:p>
        </p:txBody>
      </p:sp>
      <p:pic>
        <p:nvPicPr>
          <p:cNvPr id="2" name="Picture 1" descr="Logo, company name&#10;&#10;Description automatically generated">
            <a:extLst>
              <a:ext uri="{FF2B5EF4-FFF2-40B4-BE49-F238E27FC236}">
                <a16:creationId xmlns:a16="http://schemas.microsoft.com/office/drawing/2014/main" id="{163C07D3-0112-1601-B752-FDBF091DDEC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4195" y="27044"/>
            <a:ext cx="732884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3559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1514" y="1697038"/>
            <a:ext cx="4038600" cy="452596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78363" y="1697038"/>
            <a:ext cx="4038600" cy="452596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6" name="Picture 10" descr="APU Logo Final-medium.jpg">
            <a:extLst>
              <a:ext uri="{FF2B5EF4-FFF2-40B4-BE49-F238E27FC236}">
                <a16:creationId xmlns:a16="http://schemas.microsoft.com/office/drawing/2014/main" id="{0802BECB-EBD7-EAF2-F449-AA70E280397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4000" y="0"/>
            <a:ext cx="81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6">
            <a:extLst>
              <a:ext uri="{FF2B5EF4-FFF2-40B4-BE49-F238E27FC236}">
                <a16:creationId xmlns:a16="http://schemas.microsoft.com/office/drawing/2014/main" id="{4980A499-972D-DEC1-0CDD-C8C7AF00633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1514" y="274638"/>
            <a:ext cx="784303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644873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1514" y="1697038"/>
            <a:ext cx="4038600" cy="4525962"/>
          </a:xfrm>
        </p:spPr>
        <p:txBody>
          <a:bodyPr/>
          <a:lstStyle>
            <a:lvl1pPr>
              <a:defRPr sz="21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350">
                <a:solidFill>
                  <a:schemeClr val="bg1"/>
                </a:solidFill>
              </a:defRPr>
            </a:lvl4pPr>
            <a:lvl5pPr>
              <a:defRPr sz="1350">
                <a:solidFill>
                  <a:schemeClr val="bg1"/>
                </a:solidFill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78363" y="1697038"/>
            <a:ext cx="4038600" cy="4525962"/>
          </a:xfrm>
        </p:spPr>
        <p:txBody>
          <a:bodyPr/>
          <a:lstStyle>
            <a:lvl1pPr>
              <a:defRPr sz="21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350">
                <a:solidFill>
                  <a:schemeClr val="bg1"/>
                </a:solidFill>
              </a:defRPr>
            </a:lvl4pPr>
            <a:lvl5pPr>
              <a:defRPr sz="1350">
                <a:solidFill>
                  <a:schemeClr val="bg1"/>
                </a:solidFill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4980A499-972D-DEC1-0CDD-C8C7AF00633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1514" y="274638"/>
            <a:ext cx="784303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</a:p>
        </p:txBody>
      </p:sp>
      <p:pic>
        <p:nvPicPr>
          <p:cNvPr id="2" name="Picture 1" descr="Logo, company name&#10;&#10;Description automatically generated">
            <a:extLst>
              <a:ext uri="{FF2B5EF4-FFF2-40B4-BE49-F238E27FC236}">
                <a16:creationId xmlns:a16="http://schemas.microsoft.com/office/drawing/2014/main" id="{9CBCAFAD-0874-A920-E7D5-68A99F50902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4195" y="27044"/>
            <a:ext cx="732884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3059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1514" y="1535113"/>
            <a:ext cx="4275874" cy="639762"/>
          </a:xfrm>
        </p:spPr>
        <p:txBody>
          <a:bodyPr anchor="b"/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1514" y="2174875"/>
            <a:ext cx="4275874" cy="3951288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500">
                <a:solidFill>
                  <a:schemeClr val="tx1"/>
                </a:solidFill>
              </a:defRPr>
            </a:lvl2pPr>
            <a:lvl3pPr>
              <a:defRPr sz="135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500">
                <a:solidFill>
                  <a:schemeClr val="tx1"/>
                </a:solidFill>
              </a:defRPr>
            </a:lvl2pPr>
            <a:lvl3pPr>
              <a:defRPr sz="135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212DAC53-88F1-5536-6538-48E550FD8C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1514" y="274638"/>
            <a:ext cx="784303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/>
              <a:t>Click to edit Master title style</a:t>
            </a:r>
          </a:p>
        </p:txBody>
      </p:sp>
      <p:pic>
        <p:nvPicPr>
          <p:cNvPr id="2" name="Picture 10" descr="APU Logo Final-medium.jpg">
            <a:extLst>
              <a:ext uri="{FF2B5EF4-FFF2-40B4-BE49-F238E27FC236}">
                <a16:creationId xmlns:a16="http://schemas.microsoft.com/office/drawing/2014/main" id="{59460E12-C28F-6F47-C8AD-1B01DC7DB16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4000" y="0"/>
            <a:ext cx="81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9824507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1514" y="1535113"/>
            <a:ext cx="4275874" cy="639762"/>
          </a:xfrm>
        </p:spPr>
        <p:txBody>
          <a:bodyPr anchor="b"/>
          <a:lstStyle>
            <a:lvl1pPr marL="0" indent="0">
              <a:buNone/>
              <a:defRPr sz="1800" b="1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1514" y="2174875"/>
            <a:ext cx="4275874" cy="3951288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35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1800" b="1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35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212DAC53-88F1-5536-6538-48E550FD8C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1514" y="274638"/>
            <a:ext cx="784303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</a:p>
        </p:txBody>
      </p:sp>
      <p:pic>
        <p:nvPicPr>
          <p:cNvPr id="2" name="Picture 1" descr="Logo, company name&#10;&#10;Description automatically generated">
            <a:extLst>
              <a:ext uri="{FF2B5EF4-FFF2-40B4-BE49-F238E27FC236}">
                <a16:creationId xmlns:a16="http://schemas.microsoft.com/office/drawing/2014/main" id="{C7C10021-D30B-49A3-9775-E4B01805881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4195" y="27044"/>
            <a:ext cx="732884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457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9691211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0995548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0" descr="APU Logo Final-medium.jpg">
            <a:extLst>
              <a:ext uri="{FF2B5EF4-FFF2-40B4-BE49-F238E27FC236}">
                <a16:creationId xmlns:a16="http://schemas.microsoft.com/office/drawing/2014/main" id="{131C5456-E521-C7D4-FB88-68A63787FD4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4000" y="0"/>
            <a:ext cx="81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3742792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ogo, company name&#10;&#10;Description automatically generated">
            <a:extLst>
              <a:ext uri="{FF2B5EF4-FFF2-40B4-BE49-F238E27FC236}">
                <a16:creationId xmlns:a16="http://schemas.microsoft.com/office/drawing/2014/main" id="{04DC0352-F5ED-1918-1F8A-8B80BB6E8C9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4195" y="27044"/>
            <a:ext cx="732884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1731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5900D48-6E21-4217-3CC3-BFF1E0D9186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567" b="5568"/>
          <a:stretch/>
        </p:blipFill>
        <p:spPr>
          <a:xfrm flipH="1" flipV="1">
            <a:off x="-1" y="1"/>
            <a:ext cx="9143999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</p:spPr>
        <p:txBody>
          <a:bodyPr anchor="t"/>
          <a:lstStyle>
            <a:lvl1pPr algn="r">
              <a:defRPr sz="2250" b="1" cap="all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 algn="r">
              <a:buNone/>
              <a:defRPr sz="1875">
                <a:solidFill>
                  <a:schemeClr val="bg1"/>
                </a:solidFill>
              </a:defRPr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9" name="Picture 8" descr="Logo, company name&#10;&#10;Description automatically generated">
            <a:extLst>
              <a:ext uri="{FF2B5EF4-FFF2-40B4-BE49-F238E27FC236}">
                <a16:creationId xmlns:a16="http://schemas.microsoft.com/office/drawing/2014/main" id="{3079C5E1-25DB-A4A6-EC23-BE511C96047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6244" y="229077"/>
            <a:ext cx="941024" cy="12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33798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2400">
                <a:solidFill>
                  <a:schemeClr val="tx2"/>
                </a:solidFill>
              </a:defRPr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435102"/>
            <a:ext cx="3008313" cy="4691063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" name="Picture 10" descr="APU Logo Final-medium.jpg">
            <a:extLst>
              <a:ext uri="{FF2B5EF4-FFF2-40B4-BE49-F238E27FC236}">
                <a16:creationId xmlns:a16="http://schemas.microsoft.com/office/drawing/2014/main" id="{AA1C13FB-D1A7-194E-A332-391C492A0C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1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9421862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2400">
                <a:solidFill>
                  <a:schemeClr val="accent5"/>
                </a:solidFill>
              </a:defRPr>
            </a:lvl1pPr>
            <a:lvl2pPr>
              <a:defRPr sz="21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435102"/>
            <a:ext cx="3008313" cy="4691063"/>
          </a:xfrm>
        </p:spPr>
        <p:txBody>
          <a:bodyPr/>
          <a:lstStyle>
            <a:lvl1pPr marL="0" indent="0">
              <a:buNone/>
              <a:defRPr sz="1050">
                <a:solidFill>
                  <a:schemeClr val="bg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2" name="Picture 1" descr="Logo, company name&#10;&#10;Description automatically generated">
            <a:extLst>
              <a:ext uri="{FF2B5EF4-FFF2-40B4-BE49-F238E27FC236}">
                <a16:creationId xmlns:a16="http://schemas.microsoft.com/office/drawing/2014/main" id="{C3D40C30-8297-E054-688C-7A1636F331C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58" y="27044"/>
            <a:ext cx="732884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90135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en-GB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5" name="Picture 10" descr="APU Logo Final-medium.jpg">
            <a:extLst>
              <a:ext uri="{FF2B5EF4-FFF2-40B4-BE49-F238E27FC236}">
                <a16:creationId xmlns:a16="http://schemas.microsoft.com/office/drawing/2014/main" id="{53C3B966-D4E4-30D5-4A13-103486C2EBA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4000" y="0"/>
            <a:ext cx="81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284637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5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1500" b="1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5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88157A30-7FA7-829E-6D9C-4DCC0CDCA7A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4195" y="27044"/>
            <a:ext cx="732884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09022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AED5BC53-2816-4210-4970-4FC239BFDB5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192213"/>
            <a:ext cx="9144000" cy="2824162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MY" dirty="0"/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84F7A2FB-3692-7374-ECE6-3DDD8A007D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05033" y="4213782"/>
            <a:ext cx="8717438" cy="1958419"/>
          </a:xfrm>
        </p:spPr>
        <p:txBody>
          <a:bodyPr/>
          <a:lstStyle>
            <a:lvl1pPr marL="0" indent="0">
              <a:buNone/>
              <a:defRPr sz="1050">
                <a:solidFill>
                  <a:schemeClr val="tx1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3" name="Picture 10" descr="APU Logo Final-medium.jpg">
            <a:extLst>
              <a:ext uri="{FF2B5EF4-FFF2-40B4-BE49-F238E27FC236}">
                <a16:creationId xmlns:a16="http://schemas.microsoft.com/office/drawing/2014/main" id="{82C331B9-CEE5-20AD-DD62-DCC7F9E2436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4000" y="0"/>
            <a:ext cx="81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2981249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AED5BC53-2816-4210-4970-4FC239BFDB5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192213"/>
            <a:ext cx="9144000" cy="2824162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MY" dirty="0"/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40F80C67-7C47-1046-B1B1-5649F52F2A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05033" y="4213782"/>
            <a:ext cx="8717438" cy="1958419"/>
          </a:xfrm>
        </p:spPr>
        <p:txBody>
          <a:bodyPr/>
          <a:lstStyle>
            <a:lvl1pPr marL="0" indent="0">
              <a:buNone/>
              <a:defRPr sz="1050">
                <a:solidFill>
                  <a:schemeClr val="bg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3" name="Picture 2" descr="Logo, company name&#10;&#10;Description automatically generated">
            <a:extLst>
              <a:ext uri="{FF2B5EF4-FFF2-40B4-BE49-F238E27FC236}">
                <a16:creationId xmlns:a16="http://schemas.microsoft.com/office/drawing/2014/main" id="{ED178921-E6EB-89FB-1721-8D340F832CB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4195" y="27044"/>
            <a:ext cx="732884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01409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84F7A2FB-3692-7374-ECE6-3DDD8A007D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05033" y="1132115"/>
            <a:ext cx="8717438" cy="1654629"/>
          </a:xfrm>
        </p:spPr>
        <p:txBody>
          <a:bodyPr/>
          <a:lstStyle>
            <a:lvl1pPr marL="0" indent="0">
              <a:buNone/>
              <a:defRPr sz="1050">
                <a:solidFill>
                  <a:schemeClr val="tx1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13">
            <a:extLst>
              <a:ext uri="{FF2B5EF4-FFF2-40B4-BE49-F238E27FC236}">
                <a16:creationId xmlns:a16="http://schemas.microsoft.com/office/drawing/2014/main" id="{0E2C0782-CF15-D587-F209-76A369475B0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3091544"/>
            <a:ext cx="4572000" cy="3413665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15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j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7" name="Picture Placeholder 13">
            <a:extLst>
              <a:ext uri="{FF2B5EF4-FFF2-40B4-BE49-F238E27FC236}">
                <a16:creationId xmlns:a16="http://schemas.microsoft.com/office/drawing/2014/main" id="{117C0E03-AD57-26BD-EFAD-135B4185F34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572000" y="3091544"/>
            <a:ext cx="4572000" cy="3413665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15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j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pic>
        <p:nvPicPr>
          <p:cNvPr id="8" name="Picture 10" descr="APU Logo Final-medium.jpg">
            <a:extLst>
              <a:ext uri="{FF2B5EF4-FFF2-40B4-BE49-F238E27FC236}">
                <a16:creationId xmlns:a16="http://schemas.microsoft.com/office/drawing/2014/main" id="{9186F32B-2E23-EAE7-28F5-E2FCF5E3DFC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4000" y="0"/>
            <a:ext cx="81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6347586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84F7A2FB-3692-7374-ECE6-3DDD8A007D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05033" y="1132115"/>
            <a:ext cx="8717438" cy="1654629"/>
          </a:xfrm>
        </p:spPr>
        <p:txBody>
          <a:bodyPr/>
          <a:lstStyle>
            <a:lvl1pPr marL="0" indent="0">
              <a:buNone/>
              <a:defRPr sz="1050">
                <a:solidFill>
                  <a:schemeClr val="bg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13">
            <a:extLst>
              <a:ext uri="{FF2B5EF4-FFF2-40B4-BE49-F238E27FC236}">
                <a16:creationId xmlns:a16="http://schemas.microsoft.com/office/drawing/2014/main" id="{0E2C0782-CF15-D587-F209-76A369475B0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3091544"/>
            <a:ext cx="4572000" cy="3413665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15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j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7" name="Picture Placeholder 13">
            <a:extLst>
              <a:ext uri="{FF2B5EF4-FFF2-40B4-BE49-F238E27FC236}">
                <a16:creationId xmlns:a16="http://schemas.microsoft.com/office/drawing/2014/main" id="{117C0E03-AD57-26BD-EFAD-135B4185F34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572000" y="3091544"/>
            <a:ext cx="4572000" cy="3413665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15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j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pic>
        <p:nvPicPr>
          <p:cNvPr id="3" name="Picture 2" descr="Logo, company name&#10;&#10;Description automatically generated">
            <a:extLst>
              <a:ext uri="{FF2B5EF4-FFF2-40B4-BE49-F238E27FC236}">
                <a16:creationId xmlns:a16="http://schemas.microsoft.com/office/drawing/2014/main" id="{10178BF3-0C44-7F6F-9A93-FAD4F3ED2C4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4195" y="27044"/>
            <a:ext cx="732884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91237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90AFE7E0-13D0-FC56-5802-BC4E161A01B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6725" y="1600200"/>
            <a:ext cx="13716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125"/>
            </a:lvl1pPr>
          </a:lstStyle>
          <a:p>
            <a:endParaRPr lang="en-US"/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85E21580-F245-B670-F787-BF63FAB4B46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168129" y="1600200"/>
            <a:ext cx="13716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125"/>
            </a:lvl1pPr>
          </a:lstStyle>
          <a:p>
            <a:endParaRPr lang="en-US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7B93E3A1-F86B-5848-E0D8-9B910D2CF8D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869532" y="1600200"/>
            <a:ext cx="13716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125"/>
            </a:lvl1pPr>
          </a:lstStyle>
          <a:p>
            <a:endParaRPr lang="en-US"/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E1A60634-D380-05B9-A200-4BC09F63215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70936" y="1600200"/>
            <a:ext cx="13716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125"/>
            </a:lvl1pPr>
          </a:lstStyle>
          <a:p>
            <a:endParaRPr lang="en-US" dirty="0"/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FB27992A-9435-FF68-91D5-AB177C86FC7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272339" y="1600200"/>
            <a:ext cx="13716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125"/>
            </a:lvl1pPr>
          </a:lstStyle>
          <a:p>
            <a:endParaRPr lang="en-US"/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id="{F1E11ABA-2F6F-AD00-6622-96402AE8B6A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6725" y="3752850"/>
            <a:ext cx="13716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125"/>
            </a:lvl1pPr>
          </a:lstStyle>
          <a:p>
            <a:endParaRPr lang="en-US"/>
          </a:p>
        </p:txBody>
      </p:sp>
      <p:sp>
        <p:nvSpPr>
          <p:cNvPr id="24" name="Picture Placeholder 2">
            <a:extLst>
              <a:ext uri="{FF2B5EF4-FFF2-40B4-BE49-F238E27FC236}">
                <a16:creationId xmlns:a16="http://schemas.microsoft.com/office/drawing/2014/main" id="{E9A3798F-F75E-B413-49AE-B6F4D96322F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168129" y="3752850"/>
            <a:ext cx="13716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125"/>
            </a:lvl1pPr>
          </a:lstStyle>
          <a:p>
            <a:endParaRPr lang="en-US"/>
          </a:p>
        </p:txBody>
      </p:sp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614A16FD-3307-D7FB-6483-52A5C31098D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869532" y="3752850"/>
            <a:ext cx="13716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125"/>
            </a:lvl1pPr>
          </a:lstStyle>
          <a:p>
            <a:endParaRPr lang="en-US"/>
          </a:p>
        </p:txBody>
      </p:sp>
      <p:sp>
        <p:nvSpPr>
          <p:cNvPr id="26" name="Picture Placeholder 2">
            <a:extLst>
              <a:ext uri="{FF2B5EF4-FFF2-40B4-BE49-F238E27FC236}">
                <a16:creationId xmlns:a16="http://schemas.microsoft.com/office/drawing/2014/main" id="{EEA5B065-0239-646D-0C09-0596844EF55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570936" y="3752850"/>
            <a:ext cx="13716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125"/>
            </a:lvl1pPr>
          </a:lstStyle>
          <a:p>
            <a:endParaRPr lang="en-US"/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9972B1E5-9F94-B5C2-796B-D18122CA922A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272339" y="3752850"/>
            <a:ext cx="13716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125"/>
            </a:lvl1pPr>
          </a:lstStyle>
          <a:p>
            <a:endParaRPr lang="en-US"/>
          </a:p>
        </p:txBody>
      </p:sp>
      <p:pic>
        <p:nvPicPr>
          <p:cNvPr id="2" name="Picture 10" descr="APU Logo Final-medium.jpg">
            <a:extLst>
              <a:ext uri="{FF2B5EF4-FFF2-40B4-BE49-F238E27FC236}">
                <a16:creationId xmlns:a16="http://schemas.microsoft.com/office/drawing/2014/main" id="{60D7C342-4D59-30CD-6ECC-0731D5E4474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4000" y="0"/>
            <a:ext cx="81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6">
            <a:extLst>
              <a:ext uri="{FF2B5EF4-FFF2-40B4-BE49-F238E27FC236}">
                <a16:creationId xmlns:a16="http://schemas.microsoft.com/office/drawing/2014/main" id="{C6F56718-5153-BA4C-1652-9EFB47DA6C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1514" y="274638"/>
            <a:ext cx="784303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1717084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90AFE7E0-13D0-FC56-5802-BC4E161A01B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6725" y="1600200"/>
            <a:ext cx="13716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125"/>
            </a:lvl1pPr>
          </a:lstStyle>
          <a:p>
            <a:endParaRPr lang="en-US"/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85E21580-F245-B670-F787-BF63FAB4B46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168129" y="1600200"/>
            <a:ext cx="13716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125"/>
            </a:lvl1pPr>
          </a:lstStyle>
          <a:p>
            <a:endParaRPr lang="en-US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7B93E3A1-F86B-5848-E0D8-9B910D2CF8D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869532" y="1600200"/>
            <a:ext cx="13716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125"/>
            </a:lvl1pPr>
          </a:lstStyle>
          <a:p>
            <a:endParaRPr lang="en-US"/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E1A60634-D380-05B9-A200-4BC09F63215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70936" y="1600200"/>
            <a:ext cx="13716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125"/>
            </a:lvl1pPr>
          </a:lstStyle>
          <a:p>
            <a:endParaRPr lang="en-US" dirty="0"/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FB27992A-9435-FF68-91D5-AB177C86FC7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272339" y="1600200"/>
            <a:ext cx="13716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125"/>
            </a:lvl1pPr>
          </a:lstStyle>
          <a:p>
            <a:endParaRPr lang="en-US"/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id="{F1E11ABA-2F6F-AD00-6622-96402AE8B6A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6725" y="3752850"/>
            <a:ext cx="13716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125"/>
            </a:lvl1pPr>
          </a:lstStyle>
          <a:p>
            <a:endParaRPr lang="en-US"/>
          </a:p>
        </p:txBody>
      </p:sp>
      <p:sp>
        <p:nvSpPr>
          <p:cNvPr id="24" name="Picture Placeholder 2">
            <a:extLst>
              <a:ext uri="{FF2B5EF4-FFF2-40B4-BE49-F238E27FC236}">
                <a16:creationId xmlns:a16="http://schemas.microsoft.com/office/drawing/2014/main" id="{E9A3798F-F75E-B413-49AE-B6F4D96322F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168129" y="3752850"/>
            <a:ext cx="13716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125"/>
            </a:lvl1pPr>
          </a:lstStyle>
          <a:p>
            <a:endParaRPr lang="en-US"/>
          </a:p>
        </p:txBody>
      </p:sp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614A16FD-3307-D7FB-6483-52A5C31098D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869532" y="3752850"/>
            <a:ext cx="13716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125"/>
            </a:lvl1pPr>
          </a:lstStyle>
          <a:p>
            <a:endParaRPr lang="en-US"/>
          </a:p>
        </p:txBody>
      </p:sp>
      <p:sp>
        <p:nvSpPr>
          <p:cNvPr id="26" name="Picture Placeholder 2">
            <a:extLst>
              <a:ext uri="{FF2B5EF4-FFF2-40B4-BE49-F238E27FC236}">
                <a16:creationId xmlns:a16="http://schemas.microsoft.com/office/drawing/2014/main" id="{EEA5B065-0239-646D-0C09-0596844EF55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570936" y="3752850"/>
            <a:ext cx="13716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125"/>
            </a:lvl1pPr>
          </a:lstStyle>
          <a:p>
            <a:endParaRPr lang="en-US"/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9972B1E5-9F94-B5C2-796B-D18122CA922A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272339" y="3752850"/>
            <a:ext cx="13716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125"/>
            </a:lvl1pPr>
          </a:lstStyle>
          <a:p>
            <a:endParaRPr lang="en-US"/>
          </a:p>
        </p:txBody>
      </p:sp>
      <p:pic>
        <p:nvPicPr>
          <p:cNvPr id="2" name="Picture 1" descr="Logo, company name&#10;&#10;Description automatically generated">
            <a:extLst>
              <a:ext uri="{FF2B5EF4-FFF2-40B4-BE49-F238E27FC236}">
                <a16:creationId xmlns:a16="http://schemas.microsoft.com/office/drawing/2014/main" id="{6E97445D-AA3E-4FF1-5C3D-A2CF07C45D6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8457" y="27044"/>
            <a:ext cx="784359" cy="981307"/>
          </a:xfrm>
          <a:prstGeom prst="rect">
            <a:avLst/>
          </a:prstGeom>
        </p:spPr>
      </p:pic>
      <p:sp>
        <p:nvSpPr>
          <p:cNvPr id="3" name="Rectangle 6">
            <a:extLst>
              <a:ext uri="{FF2B5EF4-FFF2-40B4-BE49-F238E27FC236}">
                <a16:creationId xmlns:a16="http://schemas.microsoft.com/office/drawing/2014/main" id="{D4643407-354C-EF13-0031-A2AB96E23A4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1514" y="274638"/>
            <a:ext cx="784303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032143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outdoor object, honeycomb&#10;&#10;Description automatically generated">
            <a:extLst>
              <a:ext uri="{FF2B5EF4-FFF2-40B4-BE49-F238E27FC236}">
                <a16:creationId xmlns:a16="http://schemas.microsoft.com/office/drawing/2014/main" id="{E2BECE40-B9F8-5238-73EB-2221EFFF70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4734"/>
          <a:stretch/>
        </p:blipFill>
        <p:spPr>
          <a:xfrm>
            <a:off x="0" y="-87085"/>
            <a:ext cx="9144000" cy="66185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7513" y="127003"/>
            <a:ext cx="7365773" cy="1362075"/>
          </a:xfrm>
        </p:spPr>
        <p:txBody>
          <a:bodyPr anchor="b"/>
          <a:lstStyle>
            <a:lvl1pPr algn="l">
              <a:defRPr sz="2250" b="1" cap="all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7513" y="1589576"/>
            <a:ext cx="7365773" cy="1500187"/>
          </a:xfrm>
        </p:spPr>
        <p:txBody>
          <a:bodyPr anchor="t"/>
          <a:lstStyle>
            <a:lvl1pPr marL="0" indent="0" algn="l">
              <a:buNone/>
              <a:defRPr sz="1500">
                <a:solidFill>
                  <a:schemeClr val="bg1"/>
                </a:solidFill>
              </a:defRPr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9" name="Picture 8" descr="Logo, company name&#10;&#10;Description automatically generated">
            <a:extLst>
              <a:ext uri="{FF2B5EF4-FFF2-40B4-BE49-F238E27FC236}">
                <a16:creationId xmlns:a16="http://schemas.microsoft.com/office/drawing/2014/main" id="{3079C5E1-25DB-A4A6-EC23-BE511C96047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6244" y="229077"/>
            <a:ext cx="941024" cy="12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76122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A580153-B4CE-E166-7ACE-F92FEF0DCE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500" y="1206632"/>
            <a:ext cx="4381500" cy="5016369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pic>
        <p:nvPicPr>
          <p:cNvPr id="5" name="Picture 10" descr="APU Logo Final-medium.jpg">
            <a:extLst>
              <a:ext uri="{FF2B5EF4-FFF2-40B4-BE49-F238E27FC236}">
                <a16:creationId xmlns:a16="http://schemas.microsoft.com/office/drawing/2014/main" id="{1CD8D465-41A1-E0A8-A8B4-C64FB4642DA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1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Picture Placeholder 13">
            <a:extLst>
              <a:ext uri="{FF2B5EF4-FFF2-40B4-BE49-F238E27FC236}">
                <a16:creationId xmlns:a16="http://schemas.microsoft.com/office/drawing/2014/main" id="{8F4BC8B8-56DE-CC45-EB9C-7BE8295CB9F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806423" y="1"/>
            <a:ext cx="4337577" cy="6223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5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j-lt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430363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A580153-B4CE-E166-7ACE-F92FEF0DCE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500" y="1206632"/>
            <a:ext cx="4381500" cy="5016369"/>
          </a:xfrm>
          <a:solidFill>
            <a:schemeClr val="tx1">
              <a:lumMod val="95000"/>
            </a:schemeClr>
          </a:solidFill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2" name="Picture Placeholder 13">
            <a:extLst>
              <a:ext uri="{FF2B5EF4-FFF2-40B4-BE49-F238E27FC236}">
                <a16:creationId xmlns:a16="http://schemas.microsoft.com/office/drawing/2014/main" id="{8F4BC8B8-56DE-CC45-EB9C-7BE8295CB9F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806423" y="1"/>
            <a:ext cx="4337577" cy="6223000"/>
          </a:xfrm>
          <a:prstGeom prst="rect">
            <a:avLst/>
          </a:prstGeom>
          <a:solidFill>
            <a:schemeClr val="tx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5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j-lt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  <p:pic>
        <p:nvPicPr>
          <p:cNvPr id="3" name="Picture 2" descr="Logo, company name&#10;&#10;Description automatically generated">
            <a:extLst>
              <a:ext uri="{FF2B5EF4-FFF2-40B4-BE49-F238E27FC236}">
                <a16:creationId xmlns:a16="http://schemas.microsoft.com/office/drawing/2014/main" id="{894E1089-2642-1F16-6D34-0AA470DAB44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58" y="27044"/>
            <a:ext cx="732884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68786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4" name="Picture 10" descr="APU Logo Final-medium.jpg">
            <a:extLst>
              <a:ext uri="{FF2B5EF4-FFF2-40B4-BE49-F238E27FC236}">
                <a16:creationId xmlns:a16="http://schemas.microsoft.com/office/drawing/2014/main" id="{C97ADB29-0190-8E6A-A68B-AEBB217C0E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4000" y="0"/>
            <a:ext cx="81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Picture Placeholder 13">
            <a:extLst>
              <a:ext uri="{FF2B5EF4-FFF2-40B4-BE49-F238E27FC236}">
                <a16:creationId xmlns:a16="http://schemas.microsoft.com/office/drawing/2014/main" id="{EAE3BF1D-7538-D216-ADA6-8A61272CEC05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7536447" y="1923410"/>
            <a:ext cx="1607553" cy="4056208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5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n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6" name="Picture Placeholder 13">
            <a:extLst>
              <a:ext uri="{FF2B5EF4-FFF2-40B4-BE49-F238E27FC236}">
                <a16:creationId xmlns:a16="http://schemas.microsoft.com/office/drawing/2014/main" id="{793A658E-0EDC-3F4C-BFB3-E8CA966F34D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5745747" y="1923410"/>
            <a:ext cx="1607553" cy="4056208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5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n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7" name="Picture Placeholder 13">
            <a:extLst>
              <a:ext uri="{FF2B5EF4-FFF2-40B4-BE49-F238E27FC236}">
                <a16:creationId xmlns:a16="http://schemas.microsoft.com/office/drawing/2014/main" id="{A1C42F19-22A5-A6AA-F9A6-B990F2E4BD4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955047" y="1923410"/>
            <a:ext cx="1607553" cy="4056208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5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n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3F88012-5D39-66F9-BCBC-E3DED48089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501" y="1697038"/>
            <a:ext cx="3581400" cy="4525962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6761417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" name="Picture Placeholder 13">
            <a:extLst>
              <a:ext uri="{FF2B5EF4-FFF2-40B4-BE49-F238E27FC236}">
                <a16:creationId xmlns:a16="http://schemas.microsoft.com/office/drawing/2014/main" id="{61A374B0-731A-1D13-1D15-DEB568D14EEC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7536447" y="1923410"/>
            <a:ext cx="1607553" cy="4056208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5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n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5" name="Picture Placeholder 13">
            <a:extLst>
              <a:ext uri="{FF2B5EF4-FFF2-40B4-BE49-F238E27FC236}">
                <a16:creationId xmlns:a16="http://schemas.microsoft.com/office/drawing/2014/main" id="{6DD384CD-5B1D-00AA-C88E-51863CE859A3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5745747" y="1923410"/>
            <a:ext cx="1607553" cy="4056208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5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n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6" name="Picture Placeholder 13">
            <a:extLst>
              <a:ext uri="{FF2B5EF4-FFF2-40B4-BE49-F238E27FC236}">
                <a16:creationId xmlns:a16="http://schemas.microsoft.com/office/drawing/2014/main" id="{C0E62B52-2676-DD95-FD76-B834BA0270EA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955047" y="1923410"/>
            <a:ext cx="1607553" cy="4056208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5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n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374EF56-AF27-D8AD-DACE-E5CE66A7D3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501" y="1697038"/>
            <a:ext cx="3581400" cy="452596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pic>
        <p:nvPicPr>
          <p:cNvPr id="9" name="Picture 8" descr="Logo, company name&#10;&#10;Description automatically generated">
            <a:extLst>
              <a:ext uri="{FF2B5EF4-FFF2-40B4-BE49-F238E27FC236}">
                <a16:creationId xmlns:a16="http://schemas.microsoft.com/office/drawing/2014/main" id="{890E9656-A63D-02CF-0218-527AB2D41C9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8457" y="27044"/>
            <a:ext cx="784359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08941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A580153-B4CE-E166-7ACE-F92FEF0DCE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500" y="1206632"/>
            <a:ext cx="3957754" cy="5016369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pic>
        <p:nvPicPr>
          <p:cNvPr id="5" name="Picture 10" descr="APU Logo Final-medium.jpg">
            <a:extLst>
              <a:ext uri="{FF2B5EF4-FFF2-40B4-BE49-F238E27FC236}">
                <a16:creationId xmlns:a16="http://schemas.microsoft.com/office/drawing/2014/main" id="{1CD8D465-41A1-E0A8-A8B4-C64FB4642DA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1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2470809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, company name&#10;&#10;Description automatically generated">
            <a:extLst>
              <a:ext uri="{FF2B5EF4-FFF2-40B4-BE49-F238E27FC236}">
                <a16:creationId xmlns:a16="http://schemas.microsoft.com/office/drawing/2014/main" id="{6F99F1D5-796D-B18C-4706-ECD5827DB66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58" y="27044"/>
            <a:ext cx="732884" cy="981307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A580153-B4CE-E166-7ACE-F92FEF0DCE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500" y="1206632"/>
            <a:ext cx="3957754" cy="501636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3085076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E2CC42D-17CB-E638-B81A-110B1B3F2E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500" y="1697038"/>
            <a:ext cx="3957754" cy="4525962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6B45A787-9C75-0736-994E-7B094F40036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1515" y="274638"/>
            <a:ext cx="5315066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</a:p>
        </p:txBody>
      </p:sp>
      <p:pic>
        <p:nvPicPr>
          <p:cNvPr id="2" name="Picture 10" descr="APU Logo Final-medium.jpg">
            <a:extLst>
              <a:ext uri="{FF2B5EF4-FFF2-40B4-BE49-F238E27FC236}">
                <a16:creationId xmlns:a16="http://schemas.microsoft.com/office/drawing/2014/main" id="{E3F9F65D-AB78-8571-A238-B3743684A64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4000" y="0"/>
            <a:ext cx="81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1767439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E2CC42D-17CB-E638-B81A-110B1B3F2E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500" y="1697038"/>
            <a:ext cx="3957754" cy="452596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6B45A787-9C75-0736-994E-7B094F40036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1515" y="274638"/>
            <a:ext cx="5315066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</a:p>
        </p:txBody>
      </p:sp>
      <p:pic>
        <p:nvPicPr>
          <p:cNvPr id="2" name="Picture 1" descr="Logo, company name&#10;&#10;Description automatically generated">
            <a:extLst>
              <a:ext uri="{FF2B5EF4-FFF2-40B4-BE49-F238E27FC236}">
                <a16:creationId xmlns:a16="http://schemas.microsoft.com/office/drawing/2014/main" id="{EDC140F1-7C93-36F2-49E9-260DAC6B7E2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8457" y="27044"/>
            <a:ext cx="784359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46821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2">
            <a:extLst>
              <a:ext uri="{FF2B5EF4-FFF2-40B4-BE49-F238E27FC236}">
                <a16:creationId xmlns:a16="http://schemas.microsoft.com/office/drawing/2014/main" id="{458D67BC-08A8-B641-2D7F-240DC17CDE3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064105" y="1"/>
            <a:ext cx="1549952" cy="2902857"/>
          </a:xfrm>
          <a:custGeom>
            <a:avLst/>
            <a:gdLst>
              <a:gd name="connsiteX0" fmla="*/ 0 w 2066602"/>
              <a:gd name="connsiteY0" fmla="*/ 0 h 2902857"/>
              <a:gd name="connsiteX1" fmla="*/ 2066602 w 2066602"/>
              <a:gd name="connsiteY1" fmla="*/ 0 h 2902857"/>
              <a:gd name="connsiteX2" fmla="*/ 2066602 w 2066602"/>
              <a:gd name="connsiteY2" fmla="*/ 2902857 h 2902857"/>
              <a:gd name="connsiteX3" fmla="*/ 0 w 2066602"/>
              <a:gd name="connsiteY3" fmla="*/ 2902857 h 2902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2902857">
                <a:moveTo>
                  <a:pt x="0" y="0"/>
                </a:moveTo>
                <a:lnTo>
                  <a:pt x="2066602" y="0"/>
                </a:lnTo>
                <a:lnTo>
                  <a:pt x="2066602" y="2902857"/>
                </a:lnTo>
                <a:lnTo>
                  <a:pt x="0" y="290285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900"/>
            </a:lvl1pPr>
          </a:lstStyle>
          <a:p>
            <a:endParaRPr lang="en-ID"/>
          </a:p>
        </p:txBody>
      </p:sp>
      <p:sp>
        <p:nvSpPr>
          <p:cNvPr id="5" name="Picture Placeholder 13">
            <a:extLst>
              <a:ext uri="{FF2B5EF4-FFF2-40B4-BE49-F238E27FC236}">
                <a16:creationId xmlns:a16="http://schemas.microsoft.com/office/drawing/2014/main" id="{91A76DD4-43F7-C972-85EA-CAFDE2FA041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064105" y="3033601"/>
            <a:ext cx="1549952" cy="3316398"/>
          </a:xfrm>
          <a:custGeom>
            <a:avLst/>
            <a:gdLst>
              <a:gd name="connsiteX0" fmla="*/ 0 w 2066602"/>
              <a:gd name="connsiteY0" fmla="*/ 0 h 3316398"/>
              <a:gd name="connsiteX1" fmla="*/ 2066602 w 2066602"/>
              <a:gd name="connsiteY1" fmla="*/ 0 h 3316398"/>
              <a:gd name="connsiteX2" fmla="*/ 2066602 w 2066602"/>
              <a:gd name="connsiteY2" fmla="*/ 3316398 h 3316398"/>
              <a:gd name="connsiteX3" fmla="*/ 0 w 2066602"/>
              <a:gd name="connsiteY3" fmla="*/ 3316398 h 3316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3316398">
                <a:moveTo>
                  <a:pt x="0" y="0"/>
                </a:moveTo>
                <a:lnTo>
                  <a:pt x="2066602" y="0"/>
                </a:lnTo>
                <a:lnTo>
                  <a:pt x="2066602" y="3316398"/>
                </a:lnTo>
                <a:lnTo>
                  <a:pt x="0" y="331639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900"/>
            </a:lvl1pPr>
          </a:lstStyle>
          <a:p>
            <a:endParaRPr lang="en-ID"/>
          </a:p>
        </p:txBody>
      </p:sp>
      <p:sp>
        <p:nvSpPr>
          <p:cNvPr id="6" name="Picture Placeholder 11">
            <a:extLst>
              <a:ext uri="{FF2B5EF4-FFF2-40B4-BE49-F238E27FC236}">
                <a16:creationId xmlns:a16="http://schemas.microsoft.com/office/drawing/2014/main" id="{10D0C3E1-B2D7-E36D-87E0-ECAB470B2D2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02770" y="798286"/>
            <a:ext cx="1549952" cy="3316398"/>
          </a:xfrm>
          <a:custGeom>
            <a:avLst/>
            <a:gdLst>
              <a:gd name="connsiteX0" fmla="*/ 0 w 2066602"/>
              <a:gd name="connsiteY0" fmla="*/ 0 h 3316398"/>
              <a:gd name="connsiteX1" fmla="*/ 2066602 w 2066602"/>
              <a:gd name="connsiteY1" fmla="*/ 0 h 3316398"/>
              <a:gd name="connsiteX2" fmla="*/ 2066602 w 2066602"/>
              <a:gd name="connsiteY2" fmla="*/ 3316398 h 3316398"/>
              <a:gd name="connsiteX3" fmla="*/ 0 w 2066602"/>
              <a:gd name="connsiteY3" fmla="*/ 3316398 h 3316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3316398">
                <a:moveTo>
                  <a:pt x="0" y="0"/>
                </a:moveTo>
                <a:lnTo>
                  <a:pt x="2066602" y="0"/>
                </a:lnTo>
                <a:lnTo>
                  <a:pt x="2066602" y="3316398"/>
                </a:lnTo>
                <a:lnTo>
                  <a:pt x="0" y="331639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900"/>
            </a:lvl1pPr>
          </a:lstStyle>
          <a:p>
            <a:endParaRPr lang="en-ID"/>
          </a:p>
        </p:txBody>
      </p:sp>
      <p:sp>
        <p:nvSpPr>
          <p:cNvPr id="7" name="Picture Placeholder 14">
            <a:extLst>
              <a:ext uri="{FF2B5EF4-FFF2-40B4-BE49-F238E27FC236}">
                <a16:creationId xmlns:a16="http://schemas.microsoft.com/office/drawing/2014/main" id="{62331960-A4CD-E907-ACF8-2904680BADA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02770" y="4277251"/>
            <a:ext cx="1549952" cy="2072748"/>
          </a:xfrm>
          <a:custGeom>
            <a:avLst/>
            <a:gdLst>
              <a:gd name="connsiteX0" fmla="*/ 0 w 2066602"/>
              <a:gd name="connsiteY0" fmla="*/ 0 h 2072748"/>
              <a:gd name="connsiteX1" fmla="*/ 2066602 w 2066602"/>
              <a:gd name="connsiteY1" fmla="*/ 0 h 2072748"/>
              <a:gd name="connsiteX2" fmla="*/ 2066602 w 2066602"/>
              <a:gd name="connsiteY2" fmla="*/ 2072748 h 2072748"/>
              <a:gd name="connsiteX3" fmla="*/ 0 w 2066602"/>
              <a:gd name="connsiteY3" fmla="*/ 2072748 h 2072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2072748">
                <a:moveTo>
                  <a:pt x="0" y="0"/>
                </a:moveTo>
                <a:lnTo>
                  <a:pt x="2066602" y="0"/>
                </a:lnTo>
                <a:lnTo>
                  <a:pt x="2066602" y="2072748"/>
                </a:lnTo>
                <a:lnTo>
                  <a:pt x="0" y="207274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900"/>
            </a:lvl1pPr>
          </a:lstStyle>
          <a:p>
            <a:endParaRPr lang="en-ID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77A9D95-A204-E92E-A5F8-1E263A7A8A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03650" y="273052"/>
            <a:ext cx="5111750" cy="5853113"/>
          </a:xfrm>
        </p:spPr>
        <p:txBody>
          <a:bodyPr/>
          <a:lstStyle>
            <a:lvl1pPr>
              <a:defRPr sz="2400">
                <a:solidFill>
                  <a:schemeClr val="tx2"/>
                </a:solidFill>
              </a:defRPr>
            </a:lvl1pPr>
            <a:lvl2pPr>
              <a:defRPr sz="2100">
                <a:solidFill>
                  <a:schemeClr val="accent6"/>
                </a:solidFill>
              </a:defRPr>
            </a:lvl2pPr>
            <a:lvl3pPr>
              <a:defRPr sz="1800">
                <a:solidFill>
                  <a:schemeClr val="accent6"/>
                </a:solidFill>
              </a:defRPr>
            </a:lvl3pPr>
            <a:lvl4pPr>
              <a:defRPr sz="1500">
                <a:solidFill>
                  <a:schemeClr val="accent6"/>
                </a:solidFill>
              </a:defRPr>
            </a:lvl4pPr>
            <a:lvl5pPr>
              <a:defRPr sz="1500">
                <a:solidFill>
                  <a:schemeClr val="accent6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2641156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2">
            <a:extLst>
              <a:ext uri="{FF2B5EF4-FFF2-40B4-BE49-F238E27FC236}">
                <a16:creationId xmlns:a16="http://schemas.microsoft.com/office/drawing/2014/main" id="{14576114-4EE3-A4A4-76CC-B9B2275D1EE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064105" y="1"/>
            <a:ext cx="1549952" cy="2902857"/>
          </a:xfrm>
          <a:custGeom>
            <a:avLst/>
            <a:gdLst>
              <a:gd name="connsiteX0" fmla="*/ 0 w 2066602"/>
              <a:gd name="connsiteY0" fmla="*/ 0 h 2902857"/>
              <a:gd name="connsiteX1" fmla="*/ 2066602 w 2066602"/>
              <a:gd name="connsiteY1" fmla="*/ 0 h 2902857"/>
              <a:gd name="connsiteX2" fmla="*/ 2066602 w 2066602"/>
              <a:gd name="connsiteY2" fmla="*/ 2902857 h 2902857"/>
              <a:gd name="connsiteX3" fmla="*/ 0 w 2066602"/>
              <a:gd name="connsiteY3" fmla="*/ 2902857 h 2902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2902857">
                <a:moveTo>
                  <a:pt x="0" y="0"/>
                </a:moveTo>
                <a:lnTo>
                  <a:pt x="2066602" y="0"/>
                </a:lnTo>
                <a:lnTo>
                  <a:pt x="2066602" y="2902857"/>
                </a:lnTo>
                <a:lnTo>
                  <a:pt x="0" y="290285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900"/>
            </a:lvl1pPr>
          </a:lstStyle>
          <a:p>
            <a:endParaRPr lang="en-ID"/>
          </a:p>
        </p:txBody>
      </p:sp>
      <p:sp>
        <p:nvSpPr>
          <p:cNvPr id="5" name="Picture Placeholder 13">
            <a:extLst>
              <a:ext uri="{FF2B5EF4-FFF2-40B4-BE49-F238E27FC236}">
                <a16:creationId xmlns:a16="http://schemas.microsoft.com/office/drawing/2014/main" id="{F3B5096E-B439-B90B-5317-2550E3B6566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064105" y="3033601"/>
            <a:ext cx="1549952" cy="3316398"/>
          </a:xfrm>
          <a:custGeom>
            <a:avLst/>
            <a:gdLst>
              <a:gd name="connsiteX0" fmla="*/ 0 w 2066602"/>
              <a:gd name="connsiteY0" fmla="*/ 0 h 3316398"/>
              <a:gd name="connsiteX1" fmla="*/ 2066602 w 2066602"/>
              <a:gd name="connsiteY1" fmla="*/ 0 h 3316398"/>
              <a:gd name="connsiteX2" fmla="*/ 2066602 w 2066602"/>
              <a:gd name="connsiteY2" fmla="*/ 3316398 h 3316398"/>
              <a:gd name="connsiteX3" fmla="*/ 0 w 2066602"/>
              <a:gd name="connsiteY3" fmla="*/ 3316398 h 3316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3316398">
                <a:moveTo>
                  <a:pt x="0" y="0"/>
                </a:moveTo>
                <a:lnTo>
                  <a:pt x="2066602" y="0"/>
                </a:lnTo>
                <a:lnTo>
                  <a:pt x="2066602" y="3316398"/>
                </a:lnTo>
                <a:lnTo>
                  <a:pt x="0" y="331639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900"/>
            </a:lvl1pPr>
          </a:lstStyle>
          <a:p>
            <a:endParaRPr lang="en-ID"/>
          </a:p>
        </p:txBody>
      </p:sp>
      <p:sp>
        <p:nvSpPr>
          <p:cNvPr id="6" name="Picture Placeholder 11">
            <a:extLst>
              <a:ext uri="{FF2B5EF4-FFF2-40B4-BE49-F238E27FC236}">
                <a16:creationId xmlns:a16="http://schemas.microsoft.com/office/drawing/2014/main" id="{7E850367-FBF9-B7B1-9E76-EC298218277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02770" y="798286"/>
            <a:ext cx="1549952" cy="3316398"/>
          </a:xfrm>
          <a:custGeom>
            <a:avLst/>
            <a:gdLst>
              <a:gd name="connsiteX0" fmla="*/ 0 w 2066602"/>
              <a:gd name="connsiteY0" fmla="*/ 0 h 3316398"/>
              <a:gd name="connsiteX1" fmla="*/ 2066602 w 2066602"/>
              <a:gd name="connsiteY1" fmla="*/ 0 h 3316398"/>
              <a:gd name="connsiteX2" fmla="*/ 2066602 w 2066602"/>
              <a:gd name="connsiteY2" fmla="*/ 3316398 h 3316398"/>
              <a:gd name="connsiteX3" fmla="*/ 0 w 2066602"/>
              <a:gd name="connsiteY3" fmla="*/ 3316398 h 3316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3316398">
                <a:moveTo>
                  <a:pt x="0" y="0"/>
                </a:moveTo>
                <a:lnTo>
                  <a:pt x="2066602" y="0"/>
                </a:lnTo>
                <a:lnTo>
                  <a:pt x="2066602" y="3316398"/>
                </a:lnTo>
                <a:lnTo>
                  <a:pt x="0" y="331639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900"/>
            </a:lvl1pPr>
          </a:lstStyle>
          <a:p>
            <a:endParaRPr lang="en-ID"/>
          </a:p>
        </p:txBody>
      </p:sp>
      <p:sp>
        <p:nvSpPr>
          <p:cNvPr id="7" name="Picture Placeholder 14">
            <a:extLst>
              <a:ext uri="{FF2B5EF4-FFF2-40B4-BE49-F238E27FC236}">
                <a16:creationId xmlns:a16="http://schemas.microsoft.com/office/drawing/2014/main" id="{B7999D6D-BA9E-A93A-5AB4-A94911B24D0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02770" y="4277251"/>
            <a:ext cx="1549952" cy="2072748"/>
          </a:xfrm>
          <a:custGeom>
            <a:avLst/>
            <a:gdLst>
              <a:gd name="connsiteX0" fmla="*/ 0 w 2066602"/>
              <a:gd name="connsiteY0" fmla="*/ 0 h 2072748"/>
              <a:gd name="connsiteX1" fmla="*/ 2066602 w 2066602"/>
              <a:gd name="connsiteY1" fmla="*/ 0 h 2072748"/>
              <a:gd name="connsiteX2" fmla="*/ 2066602 w 2066602"/>
              <a:gd name="connsiteY2" fmla="*/ 2072748 h 2072748"/>
              <a:gd name="connsiteX3" fmla="*/ 0 w 2066602"/>
              <a:gd name="connsiteY3" fmla="*/ 2072748 h 2072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2072748">
                <a:moveTo>
                  <a:pt x="0" y="0"/>
                </a:moveTo>
                <a:lnTo>
                  <a:pt x="2066602" y="0"/>
                </a:lnTo>
                <a:lnTo>
                  <a:pt x="2066602" y="2072748"/>
                </a:lnTo>
                <a:lnTo>
                  <a:pt x="0" y="207274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900"/>
            </a:lvl1pPr>
          </a:lstStyle>
          <a:p>
            <a:endParaRPr lang="en-ID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6F213A9-305D-2AFC-FF34-19434A2D95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03650" y="273052"/>
            <a:ext cx="5111750" cy="5853113"/>
          </a:xfrm>
        </p:spPr>
        <p:txBody>
          <a:bodyPr/>
          <a:lstStyle>
            <a:lvl1pPr>
              <a:defRPr sz="2400">
                <a:solidFill>
                  <a:schemeClr val="accent5"/>
                </a:solidFill>
              </a:defRPr>
            </a:lvl1pPr>
            <a:lvl2pPr>
              <a:defRPr sz="21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929810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08C35BC7-E310-108C-B8C4-672091E1D31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589575"/>
            <a:ext cx="9144000" cy="2824162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MY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7513" y="3685881"/>
            <a:ext cx="7365773" cy="1362075"/>
          </a:xfrm>
        </p:spPr>
        <p:txBody>
          <a:bodyPr anchor="b"/>
          <a:lstStyle>
            <a:lvl1pPr algn="l">
              <a:defRPr sz="2250" b="1" cap="all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7513" y="5148454"/>
            <a:ext cx="7365773" cy="1500187"/>
          </a:xfrm>
        </p:spPr>
        <p:txBody>
          <a:bodyPr anchor="t"/>
          <a:lstStyle>
            <a:lvl1pPr marL="0" indent="0" algn="l">
              <a:buNone/>
              <a:defRPr sz="1500">
                <a:solidFill>
                  <a:schemeClr val="tx1"/>
                </a:solidFill>
              </a:defRPr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9" name="Picture 8" descr="Logo, company name&#10;&#10;Description automatically generated">
            <a:extLst>
              <a:ext uri="{FF2B5EF4-FFF2-40B4-BE49-F238E27FC236}">
                <a16:creationId xmlns:a16="http://schemas.microsoft.com/office/drawing/2014/main" id="{3079C5E1-25DB-A4A6-EC23-BE511C96047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6244" y="229077"/>
            <a:ext cx="941024" cy="12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4339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4">
            <a:extLst>
              <a:ext uri="{FF2B5EF4-FFF2-40B4-BE49-F238E27FC236}">
                <a16:creationId xmlns:a16="http://schemas.microsoft.com/office/drawing/2014/main" id="{098A0508-16C0-1CB1-9EB2-E710C774CB8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3744686"/>
            <a:ext cx="2205946" cy="2467428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900">
                <a:latin typeface="+mn-lt"/>
              </a:defRPr>
            </a:lvl1pPr>
          </a:lstStyle>
          <a:p>
            <a:endParaRPr lang="en-ID"/>
          </a:p>
        </p:txBody>
      </p:sp>
      <p:sp>
        <p:nvSpPr>
          <p:cNvPr id="3" name="Picture Placeholder 13">
            <a:extLst>
              <a:ext uri="{FF2B5EF4-FFF2-40B4-BE49-F238E27FC236}">
                <a16:creationId xmlns:a16="http://schemas.microsoft.com/office/drawing/2014/main" id="{60EB9AD5-7DDC-2BFA-AF2C-9962B35D0ED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312686" y="3744686"/>
            <a:ext cx="2205946" cy="2467428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900">
                <a:latin typeface="+mn-lt"/>
              </a:defRPr>
            </a:lvl1pPr>
          </a:lstStyle>
          <a:p>
            <a:endParaRPr lang="en-ID"/>
          </a:p>
        </p:txBody>
      </p:sp>
      <p:sp>
        <p:nvSpPr>
          <p:cNvPr id="9" name="Picture Placeholder 12">
            <a:extLst>
              <a:ext uri="{FF2B5EF4-FFF2-40B4-BE49-F238E27FC236}">
                <a16:creationId xmlns:a16="http://schemas.microsoft.com/office/drawing/2014/main" id="{F2B4AB36-8724-FDDC-F151-CBD3C7917C5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625371" y="3744686"/>
            <a:ext cx="2205946" cy="2467428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900">
                <a:latin typeface="+mn-lt"/>
              </a:defRPr>
            </a:lvl1pPr>
          </a:lstStyle>
          <a:p>
            <a:endParaRPr lang="en-ID"/>
          </a:p>
        </p:txBody>
      </p:sp>
      <p:sp>
        <p:nvSpPr>
          <p:cNvPr id="10" name="Picture Placeholder 11">
            <a:extLst>
              <a:ext uri="{FF2B5EF4-FFF2-40B4-BE49-F238E27FC236}">
                <a16:creationId xmlns:a16="http://schemas.microsoft.com/office/drawing/2014/main" id="{7807B4DD-82EF-E592-BE1A-58254BBE34F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38055" y="3744686"/>
            <a:ext cx="2205946" cy="2467428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900">
                <a:latin typeface="+mn-lt"/>
              </a:defRPr>
            </a:lvl1pPr>
          </a:lstStyle>
          <a:p>
            <a:endParaRPr lang="en-ID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78BA4D9-57E1-A80D-3014-2BD0F878A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514" y="274638"/>
            <a:ext cx="7843030" cy="1143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45A25BC-C7C5-6433-D8E4-A5DF23106C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1514" y="1417638"/>
            <a:ext cx="8700972" cy="452596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pic>
        <p:nvPicPr>
          <p:cNvPr id="13" name="Picture 10" descr="APU Logo Final-medium.jpg">
            <a:extLst>
              <a:ext uri="{FF2B5EF4-FFF2-40B4-BE49-F238E27FC236}">
                <a16:creationId xmlns:a16="http://schemas.microsoft.com/office/drawing/2014/main" id="{C388C33F-8C44-39F0-8C2F-7CF690D3C16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4000" y="0"/>
            <a:ext cx="81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3048325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4">
            <a:extLst>
              <a:ext uri="{FF2B5EF4-FFF2-40B4-BE49-F238E27FC236}">
                <a16:creationId xmlns:a16="http://schemas.microsoft.com/office/drawing/2014/main" id="{098A0508-16C0-1CB1-9EB2-E710C774CB8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3744686"/>
            <a:ext cx="2205946" cy="2467428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900">
                <a:latin typeface="+mn-lt"/>
              </a:defRPr>
            </a:lvl1pPr>
          </a:lstStyle>
          <a:p>
            <a:endParaRPr lang="en-ID"/>
          </a:p>
        </p:txBody>
      </p:sp>
      <p:sp>
        <p:nvSpPr>
          <p:cNvPr id="3" name="Picture Placeholder 13">
            <a:extLst>
              <a:ext uri="{FF2B5EF4-FFF2-40B4-BE49-F238E27FC236}">
                <a16:creationId xmlns:a16="http://schemas.microsoft.com/office/drawing/2014/main" id="{60EB9AD5-7DDC-2BFA-AF2C-9962B35D0ED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312686" y="3744686"/>
            <a:ext cx="2205946" cy="2467428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900">
                <a:latin typeface="+mn-lt"/>
              </a:defRPr>
            </a:lvl1pPr>
          </a:lstStyle>
          <a:p>
            <a:endParaRPr lang="en-ID"/>
          </a:p>
        </p:txBody>
      </p:sp>
      <p:sp>
        <p:nvSpPr>
          <p:cNvPr id="9" name="Picture Placeholder 12">
            <a:extLst>
              <a:ext uri="{FF2B5EF4-FFF2-40B4-BE49-F238E27FC236}">
                <a16:creationId xmlns:a16="http://schemas.microsoft.com/office/drawing/2014/main" id="{F2B4AB36-8724-FDDC-F151-CBD3C7917C5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625371" y="3744686"/>
            <a:ext cx="2205946" cy="2467428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900">
                <a:latin typeface="+mn-lt"/>
              </a:defRPr>
            </a:lvl1pPr>
          </a:lstStyle>
          <a:p>
            <a:endParaRPr lang="en-ID"/>
          </a:p>
        </p:txBody>
      </p:sp>
      <p:sp>
        <p:nvSpPr>
          <p:cNvPr id="10" name="Picture Placeholder 11">
            <a:extLst>
              <a:ext uri="{FF2B5EF4-FFF2-40B4-BE49-F238E27FC236}">
                <a16:creationId xmlns:a16="http://schemas.microsoft.com/office/drawing/2014/main" id="{7807B4DD-82EF-E592-BE1A-58254BBE34F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38055" y="3744686"/>
            <a:ext cx="2205946" cy="2467428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900">
                <a:latin typeface="+mn-lt"/>
              </a:defRPr>
            </a:lvl1pPr>
          </a:lstStyle>
          <a:p>
            <a:endParaRPr lang="en-ID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78BA4D9-57E1-A80D-3014-2BD0F878A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514" y="274638"/>
            <a:ext cx="7843030" cy="1143000"/>
          </a:xfr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45A25BC-C7C5-6433-D8E4-A5DF23106C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1514" y="1417638"/>
            <a:ext cx="8700972" cy="452596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pic>
        <p:nvPicPr>
          <p:cNvPr id="4" name="Picture 3" descr="Logo, company name&#10;&#10;Description automatically generated">
            <a:extLst>
              <a:ext uri="{FF2B5EF4-FFF2-40B4-BE49-F238E27FC236}">
                <a16:creationId xmlns:a16="http://schemas.microsoft.com/office/drawing/2014/main" id="{13D2297B-429D-D242-496A-D8036CC69E9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8457" y="27044"/>
            <a:ext cx="784359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89351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155599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 descr="PPt_4face_021208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11350"/>
            <a:ext cx="9144000" cy="2432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278"/>
          <p:cNvSpPr>
            <a:spLocks noChangeArrowheads="1"/>
          </p:cNvSpPr>
          <p:nvPr/>
        </p:nvSpPr>
        <p:spPr bwMode="auto">
          <a:xfrm>
            <a:off x="4498975" y="6672263"/>
            <a:ext cx="2022475" cy="188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 anchorCtr="1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n-US" sz="700">
                <a:solidFill>
                  <a:srgbClr val="D3D3D3"/>
                </a:solidFill>
              </a:rPr>
              <a:t>© 2008 Cisco Systems, Inc. All rights reserved.</a:t>
            </a:r>
          </a:p>
        </p:txBody>
      </p:sp>
      <p:sp>
        <p:nvSpPr>
          <p:cNvPr id="6" name="Rectangle 279"/>
          <p:cNvSpPr>
            <a:spLocks noChangeArrowheads="1"/>
          </p:cNvSpPr>
          <p:nvPr/>
        </p:nvSpPr>
        <p:spPr bwMode="auto">
          <a:xfrm>
            <a:off x="6896100" y="6672263"/>
            <a:ext cx="877888" cy="188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r>
              <a:rPr lang="en-US" sz="700">
                <a:solidFill>
                  <a:srgbClr val="D3D3D3"/>
                </a:solidFill>
              </a:rPr>
              <a:t>Cisco Confidential</a:t>
            </a:r>
          </a:p>
        </p:txBody>
      </p:sp>
      <p:sp>
        <p:nvSpPr>
          <p:cNvPr id="7" name="Rectangle 280"/>
          <p:cNvSpPr>
            <a:spLocks noChangeArrowheads="1"/>
          </p:cNvSpPr>
          <p:nvPr/>
        </p:nvSpPr>
        <p:spPr bwMode="auto">
          <a:xfrm>
            <a:off x="193675" y="6672263"/>
            <a:ext cx="962025" cy="188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124" tIns="41061" rIns="82124" bIns="41061" anchor="b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n-US" sz="700">
                <a:solidFill>
                  <a:srgbClr val="D3D3D3"/>
                </a:solidFill>
              </a:rPr>
              <a:t>Presentation_ID</a:t>
            </a:r>
          </a:p>
        </p:txBody>
      </p:sp>
      <p:sp>
        <p:nvSpPr>
          <p:cNvPr id="8" name="Rectangle 281"/>
          <p:cNvSpPr>
            <a:spLocks noChangeArrowheads="1"/>
          </p:cNvSpPr>
          <p:nvPr/>
        </p:nvSpPr>
        <p:spPr bwMode="auto">
          <a:xfrm>
            <a:off x="8596313" y="6626225"/>
            <a:ext cx="320675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7F1BC4EF-034A-F647-AA58-B71D58802FDB}" type="slidenum">
              <a:rPr lang="en-US" sz="1000">
                <a:solidFill>
                  <a:srgbClr val="D3D3D3"/>
                </a:solidFill>
              </a:rPr>
              <a:pPr algn="r" defTabSz="814388">
                <a:lnSpc>
                  <a:spcPct val="100000"/>
                </a:lnSpc>
              </a:pPr>
              <a:t>‹#›</a:t>
            </a:fld>
            <a:endParaRPr lang="en-US" sz="1000">
              <a:solidFill>
                <a:srgbClr val="D3D3D3"/>
              </a:solidFill>
            </a:endParaRPr>
          </a:p>
        </p:txBody>
      </p:sp>
      <p:pic>
        <p:nvPicPr>
          <p:cNvPr id="9" name="Picture 331" descr="Cisco_NewLogo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3225" y="5940425"/>
            <a:ext cx="3354388" cy="474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333" descr="Cisc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063" y="119063"/>
            <a:ext cx="1171575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9873" name="Rectangle 209"/>
          <p:cNvSpPr>
            <a:spLocks noGrp="1" noChangeArrowheads="1"/>
          </p:cNvSpPr>
          <p:nvPr>
            <p:ph type="ctrTitle"/>
          </p:nvPr>
        </p:nvSpPr>
        <p:spPr bwMode="white">
          <a:xfrm>
            <a:off x="311150" y="2671763"/>
            <a:ext cx="3768725" cy="830262"/>
          </a:xfrm>
          <a:ln/>
        </p:spPr>
        <p:txBody>
          <a:bodyPr anchor="ctr"/>
          <a:lstStyle>
            <a:lvl1pPr>
              <a:defRPr sz="3000" b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69874" name="Rectangle 210"/>
          <p:cNvSpPr>
            <a:spLocks noGrp="1" noChangeArrowheads="1"/>
          </p:cNvSpPr>
          <p:nvPr>
            <p:ph type="subTitle" idx="1"/>
          </p:nvPr>
        </p:nvSpPr>
        <p:spPr>
          <a:xfrm>
            <a:off x="311150" y="4672013"/>
            <a:ext cx="4103688" cy="658812"/>
          </a:xfrm>
          <a:ln/>
        </p:spPr>
        <p:txBody>
          <a:bodyPr/>
          <a:lstStyle>
            <a:lvl1pPr marL="0" indent="0">
              <a:lnSpc>
                <a:spcPct val="90000"/>
              </a:lnSpc>
              <a:buFont typeface="Wingdings" pitchFamily="2" charset="2"/>
              <a:buNone/>
              <a:defRPr sz="2000" b="1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88488569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457200" indent="-228600">
              <a:buFont typeface="Arial" panose="020B0604020202020204" pitchFamily="34" charset="0"/>
              <a:buChar char="•"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6104739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2285175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5638" y="2014538"/>
            <a:ext cx="3894137" cy="3571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02175" y="2014538"/>
            <a:ext cx="3894138" cy="3571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4923193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6437391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4084824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085695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7513" y="3685881"/>
            <a:ext cx="7365773" cy="1362075"/>
          </a:xfrm>
        </p:spPr>
        <p:txBody>
          <a:bodyPr anchor="b"/>
          <a:lstStyle>
            <a:lvl1pPr algn="l">
              <a:defRPr sz="2250" b="1" cap="all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7513" y="5148454"/>
            <a:ext cx="7365773" cy="1500187"/>
          </a:xfrm>
        </p:spPr>
        <p:txBody>
          <a:bodyPr anchor="t"/>
          <a:lstStyle>
            <a:lvl1pPr marL="0" indent="0" algn="l">
              <a:buNone/>
              <a:defRPr sz="1500">
                <a:solidFill>
                  <a:schemeClr val="bg1"/>
                </a:solidFill>
              </a:defRPr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9" name="Picture 8" descr="Logo, company name&#10;&#10;Description automatically generated">
            <a:extLst>
              <a:ext uri="{FF2B5EF4-FFF2-40B4-BE49-F238E27FC236}">
                <a16:creationId xmlns:a16="http://schemas.microsoft.com/office/drawing/2014/main" id="{3079C5E1-25DB-A4A6-EC23-BE511C96047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6244" y="229077"/>
            <a:ext cx="941024" cy="1260000"/>
          </a:xfrm>
          <a:prstGeom prst="rect">
            <a:avLst/>
          </a:prstGeom>
        </p:spPr>
      </p:pic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782A26D2-4216-FF76-6392-C88F8808F07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589575"/>
            <a:ext cx="9144000" cy="2824162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3240617365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5425332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3749116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9862915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65925" y="798513"/>
            <a:ext cx="2035175" cy="47879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5638" y="798513"/>
            <a:ext cx="5957887" cy="47879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3160796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ulti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74663" y="1797051"/>
            <a:ext cx="8280057" cy="4098595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285690" marR="0" indent="-285690" algn="ctr" defTabSz="45710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="0" i="0" baseline="0">
                <a:solidFill>
                  <a:schemeClr val="bg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455085"/>
            <a:ext cx="8345488" cy="97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rgbClr val="004C69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30682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10B0135-B9A4-80F3-C5A0-025E676542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</p:spPr>
        <p:txBody>
          <a:bodyPr anchor="t"/>
          <a:lstStyle>
            <a:lvl1pPr algn="ctr">
              <a:defRPr sz="2250" b="1" cap="all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 algn="ctr">
              <a:buNone/>
              <a:defRPr sz="1875">
                <a:solidFill>
                  <a:schemeClr val="bg1"/>
                </a:solidFill>
              </a:defRPr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9" name="Picture 8" descr="Logo, company name&#10;&#10;Description automatically generated">
            <a:extLst>
              <a:ext uri="{FF2B5EF4-FFF2-40B4-BE49-F238E27FC236}">
                <a16:creationId xmlns:a16="http://schemas.microsoft.com/office/drawing/2014/main" id="{3079C5E1-25DB-A4A6-EC23-BE511C96047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6244" y="229077"/>
            <a:ext cx="941024" cy="12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235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10B0135-B9A4-80F3-C5A0-025E676542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CF2E1CC-7F1D-6CF8-6A38-2EE36FC97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513" y="127003"/>
            <a:ext cx="7011987" cy="1362075"/>
          </a:xfrm>
        </p:spPr>
        <p:txBody>
          <a:bodyPr anchor="b"/>
          <a:lstStyle>
            <a:lvl1pPr algn="l">
              <a:defRPr sz="2250" b="1" cap="all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7C71BCF8-2B27-BEA0-B962-D2EE1DB651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7513" y="1589576"/>
            <a:ext cx="7011987" cy="1500187"/>
          </a:xfrm>
        </p:spPr>
        <p:txBody>
          <a:bodyPr anchor="t"/>
          <a:lstStyle>
            <a:lvl1pPr marL="0" indent="0" algn="l">
              <a:buNone/>
              <a:defRPr sz="1500">
                <a:solidFill>
                  <a:schemeClr val="accent6"/>
                </a:solidFill>
              </a:defRPr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FCDEFE03-E507-9264-8C2B-2E78DD2EA1A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6244" y="229077"/>
            <a:ext cx="941024" cy="12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95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2" name="Picture 10" descr="APU Logo Final-medium.jpg">
            <a:extLst>
              <a:ext uri="{FF2B5EF4-FFF2-40B4-BE49-F238E27FC236}">
                <a16:creationId xmlns:a16="http://schemas.microsoft.com/office/drawing/2014/main" id="{383451EB-63F4-DFF6-8522-1522FB643F0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4000" y="0"/>
            <a:ext cx="81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6">
            <a:extLst>
              <a:ext uri="{FF2B5EF4-FFF2-40B4-BE49-F238E27FC236}">
                <a16:creationId xmlns:a16="http://schemas.microsoft.com/office/drawing/2014/main" id="{98F54A5F-F810-96A4-5910-A7F80EDAE68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1514" y="274638"/>
            <a:ext cx="784303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655320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98F54A5F-F810-96A4-5910-A7F80EDAE68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1514" y="274638"/>
            <a:ext cx="784303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</a:p>
        </p:txBody>
      </p:sp>
      <p:pic>
        <p:nvPicPr>
          <p:cNvPr id="5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8F68BB6B-7571-DB8A-80FB-F7C3AD26106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4195" y="27044"/>
            <a:ext cx="732884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0718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microsoft.com/office/2007/relationships/hdphoto" Target="../media/hdphoto1.wdp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45.xml"/><Relationship Id="rId7" Type="http://schemas.openxmlformats.org/officeDocument/2006/relationships/slideLayout" Target="../slideLayouts/slideLayout49.xml"/><Relationship Id="rId12" Type="http://schemas.openxmlformats.org/officeDocument/2006/relationships/slideLayout" Target="../slideLayouts/slideLayout54.xml"/><Relationship Id="rId2" Type="http://schemas.openxmlformats.org/officeDocument/2006/relationships/slideLayout" Target="../slideLayouts/slideLayout44.xml"/><Relationship Id="rId1" Type="http://schemas.openxmlformats.org/officeDocument/2006/relationships/slideLayout" Target="../slideLayouts/slideLayout43.xml"/><Relationship Id="rId6" Type="http://schemas.openxmlformats.org/officeDocument/2006/relationships/slideLayout" Target="../slideLayouts/slideLayout48.xml"/><Relationship Id="rId11" Type="http://schemas.openxmlformats.org/officeDocument/2006/relationships/slideLayout" Target="../slideLayouts/slideLayout53.xml"/><Relationship Id="rId5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6.xml"/><Relationship Id="rId9" Type="http://schemas.openxmlformats.org/officeDocument/2006/relationships/slideLayout" Target="../slideLayouts/slideLayout51.xml"/><Relationship Id="rId14" Type="http://schemas.openxmlformats.org/officeDocument/2006/relationships/image" Target="../media/image7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 object, honeycomb&#10;&#10;Description automatically generated">
            <a:extLst>
              <a:ext uri="{FF2B5EF4-FFF2-40B4-BE49-F238E27FC236}">
                <a16:creationId xmlns:a16="http://schemas.microsoft.com/office/drawing/2014/main" id="{ECC693F6-F024-A3A9-24FB-E8ED5704B67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4" cstate="email">
            <a:extLst>
              <a:ext uri="{BEBA8EAE-BF5A-486C-A8C5-ECC9F3942E4B}">
                <a14:imgProps xmlns:a14="http://schemas.microsoft.com/office/drawing/2010/main">
                  <a14:imgLayer r:embed="rId45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94815"/>
          <a:stretch/>
        </p:blipFill>
        <p:spPr>
          <a:xfrm>
            <a:off x="0" y="6502399"/>
            <a:ext cx="9144000" cy="355601"/>
          </a:xfrm>
          <a:prstGeom prst="rect">
            <a:avLst/>
          </a:prstGeom>
        </p:spPr>
      </p:pic>
      <p:sp>
        <p:nvSpPr>
          <p:cNvPr id="1028" name="Rectangle 4">
            <a:extLst>
              <a:ext uri="{FF2B5EF4-FFF2-40B4-BE49-F238E27FC236}">
                <a16:creationId xmlns:a16="http://schemas.microsoft.com/office/drawing/2014/main" id="{B623752B-4505-458A-8F13-B97CEB0BB87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90500" y="1697038"/>
            <a:ext cx="8810625" cy="4525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/>
              <a:t>Click to edit Master text styles</a:t>
            </a:r>
          </a:p>
          <a:p>
            <a:pPr lvl="1"/>
            <a:r>
              <a:rPr lang="en-GB" altLang="en-US" dirty="0"/>
              <a:t>Second level</a:t>
            </a:r>
          </a:p>
          <a:p>
            <a:pPr lvl="2"/>
            <a:r>
              <a:rPr lang="en-GB" altLang="en-US" dirty="0"/>
              <a:t>Third level</a:t>
            </a:r>
          </a:p>
          <a:p>
            <a:pPr lvl="3"/>
            <a:r>
              <a:rPr lang="en-GB" altLang="en-US" dirty="0"/>
              <a:t>Fourth level</a:t>
            </a:r>
          </a:p>
          <a:p>
            <a:pPr lvl="4"/>
            <a:r>
              <a:rPr lang="en-GB" altLang="en-US" dirty="0"/>
              <a:t>Fifth level</a:t>
            </a:r>
          </a:p>
        </p:txBody>
      </p:sp>
      <p:sp>
        <p:nvSpPr>
          <p:cNvPr id="1029" name="Rectangle 6">
            <a:extLst>
              <a:ext uri="{FF2B5EF4-FFF2-40B4-BE49-F238E27FC236}">
                <a16:creationId xmlns:a16="http://schemas.microsoft.com/office/drawing/2014/main" id="{4D7F5865-615B-424A-A375-A8F1EEAE744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1514" y="274638"/>
            <a:ext cx="784303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/>
              <a:t>Click to edit Master title style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748569D-7387-4D30-B100-DC94E7D1863E}"/>
              </a:ext>
            </a:extLst>
          </p:cNvPr>
          <p:cNvSpPr txBox="1"/>
          <p:nvPr userDrawn="1"/>
        </p:nvSpPr>
        <p:spPr>
          <a:xfrm>
            <a:off x="8144693" y="6588371"/>
            <a:ext cx="116259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solidFill>
                  <a:schemeClr val="bg2"/>
                </a:solidFill>
                <a:latin typeface="Montserrat" panose="00000500000000000000" pitchFamily="2" charset="0"/>
              </a:rPr>
              <a:t>SLIDE </a:t>
            </a:r>
            <a:fld id="{7E7DF8DA-2BBC-4974-99EF-62657F72EFE3}" type="slidenum">
              <a:rPr lang="en-US" sz="600" smtClean="0">
                <a:solidFill>
                  <a:schemeClr val="bg2"/>
                </a:solidFill>
                <a:latin typeface="Montserrat" panose="00000500000000000000" pitchFamily="2" charset="0"/>
              </a:rPr>
              <a:pPr algn="ctr"/>
              <a:t>‹#›</a:t>
            </a:fld>
            <a:endParaRPr lang="en-US" sz="600" dirty="0">
              <a:solidFill>
                <a:schemeClr val="bg2"/>
              </a:solidFill>
              <a:latin typeface="Montserrat" panose="000005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DC117F-9549-84AD-C279-A42AEB20D920}"/>
              </a:ext>
            </a:extLst>
          </p:cNvPr>
          <p:cNvSpPr txBox="1"/>
          <p:nvPr userDrawn="1"/>
        </p:nvSpPr>
        <p:spPr>
          <a:xfrm>
            <a:off x="29381" y="6588371"/>
            <a:ext cx="2285194" cy="17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600">
                <a:solidFill>
                  <a:schemeClr val="bg2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en-US" dirty="0"/>
              <a:t>AICT012-4-2-NWT-Networking Technologies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BD054F-4D2B-C683-DC2F-88927DD0A10B}"/>
              </a:ext>
            </a:extLst>
          </p:cNvPr>
          <p:cNvSpPr txBox="1"/>
          <p:nvPr userDrawn="1"/>
        </p:nvSpPr>
        <p:spPr>
          <a:xfrm>
            <a:off x="3360421" y="6572476"/>
            <a:ext cx="2547257" cy="17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solidFill>
                  <a:schemeClr val="bg2"/>
                </a:solidFill>
                <a:latin typeface="Montserrat" panose="00000500000000000000" pitchFamily="2" charset="0"/>
              </a:rPr>
              <a:t>Networking Layer – Basic Router Configurations</a:t>
            </a:r>
          </a:p>
        </p:txBody>
      </p:sp>
    </p:spTree>
    <p:extLst>
      <p:ext uri="{BB962C8B-B14F-4D97-AF65-F5344CB8AC3E}">
        <p14:creationId xmlns:p14="http://schemas.microsoft.com/office/powerpoint/2010/main" val="4027579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03" r:id="rId1"/>
    <p:sldLayoutId id="2147484104" r:id="rId2"/>
    <p:sldLayoutId id="2147484105" r:id="rId3"/>
    <p:sldLayoutId id="2147484106" r:id="rId4"/>
    <p:sldLayoutId id="2147484107" r:id="rId5"/>
    <p:sldLayoutId id="2147484108" r:id="rId6"/>
    <p:sldLayoutId id="2147484109" r:id="rId7"/>
    <p:sldLayoutId id="2147484110" r:id="rId8"/>
    <p:sldLayoutId id="2147484111" r:id="rId9"/>
    <p:sldLayoutId id="2147484112" r:id="rId10"/>
    <p:sldLayoutId id="2147484113" r:id="rId11"/>
    <p:sldLayoutId id="2147484114" r:id="rId12"/>
    <p:sldLayoutId id="2147484115" r:id="rId13"/>
    <p:sldLayoutId id="2147484116" r:id="rId14"/>
    <p:sldLayoutId id="2147484117" r:id="rId15"/>
    <p:sldLayoutId id="2147484118" r:id="rId16"/>
    <p:sldLayoutId id="2147484119" r:id="rId17"/>
    <p:sldLayoutId id="2147484120" r:id="rId18"/>
    <p:sldLayoutId id="2147484121" r:id="rId19"/>
    <p:sldLayoutId id="2147484122" r:id="rId20"/>
    <p:sldLayoutId id="2147484123" r:id="rId21"/>
    <p:sldLayoutId id="2147484124" r:id="rId22"/>
    <p:sldLayoutId id="2147484125" r:id="rId23"/>
    <p:sldLayoutId id="2147484126" r:id="rId24"/>
    <p:sldLayoutId id="2147484127" r:id="rId25"/>
    <p:sldLayoutId id="2147484128" r:id="rId26"/>
    <p:sldLayoutId id="2147484129" r:id="rId27"/>
    <p:sldLayoutId id="2147484130" r:id="rId28"/>
    <p:sldLayoutId id="2147484131" r:id="rId29"/>
    <p:sldLayoutId id="2147484132" r:id="rId30"/>
    <p:sldLayoutId id="2147484133" r:id="rId31"/>
    <p:sldLayoutId id="2147484134" r:id="rId32"/>
    <p:sldLayoutId id="2147484135" r:id="rId33"/>
    <p:sldLayoutId id="2147484136" r:id="rId34"/>
    <p:sldLayoutId id="2147484137" r:id="rId35"/>
    <p:sldLayoutId id="2147484138" r:id="rId36"/>
    <p:sldLayoutId id="2147484139" r:id="rId37"/>
    <p:sldLayoutId id="2147484140" r:id="rId38"/>
    <p:sldLayoutId id="2147484141" r:id="rId39"/>
    <p:sldLayoutId id="2147484142" r:id="rId40"/>
    <p:sldLayoutId id="2147484143" r:id="rId41"/>
    <p:sldLayoutId id="2147484144" r:id="rId42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250" b="1">
          <a:solidFill>
            <a:schemeClr val="tx2"/>
          </a:solidFill>
          <a:latin typeface="Montserrat" panose="00000500000000000000" pitchFamily="2" charset="0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27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27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27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2700">
          <a:solidFill>
            <a:schemeClr val="tx2"/>
          </a:solidFill>
          <a:latin typeface="Arial" charset="0"/>
        </a:defRPr>
      </a:lvl5pPr>
      <a:lvl6pPr marL="342900" algn="ctr" rtl="0" fontAlgn="base">
        <a:spcBef>
          <a:spcPct val="0"/>
        </a:spcBef>
        <a:spcAft>
          <a:spcPct val="0"/>
        </a:spcAft>
        <a:defRPr sz="2700">
          <a:solidFill>
            <a:schemeClr val="tx2"/>
          </a:solidFill>
          <a:latin typeface="Arial" charset="0"/>
        </a:defRPr>
      </a:lvl6pPr>
      <a:lvl7pPr marL="685800" algn="ctr" rtl="0" fontAlgn="base">
        <a:spcBef>
          <a:spcPct val="0"/>
        </a:spcBef>
        <a:spcAft>
          <a:spcPct val="0"/>
        </a:spcAft>
        <a:defRPr sz="2700">
          <a:solidFill>
            <a:schemeClr val="tx2"/>
          </a:solidFill>
          <a:latin typeface="Arial" charset="0"/>
        </a:defRPr>
      </a:lvl7pPr>
      <a:lvl8pPr marL="1028700" algn="ctr" rtl="0" fontAlgn="base">
        <a:spcBef>
          <a:spcPct val="0"/>
        </a:spcBef>
        <a:spcAft>
          <a:spcPct val="0"/>
        </a:spcAft>
        <a:defRPr sz="2700">
          <a:solidFill>
            <a:schemeClr val="tx2"/>
          </a:solidFill>
          <a:latin typeface="Arial" charset="0"/>
        </a:defRPr>
      </a:lvl8pPr>
      <a:lvl9pPr marL="1371600" algn="ctr" rtl="0" fontAlgn="base">
        <a:spcBef>
          <a:spcPct val="0"/>
        </a:spcBef>
        <a:spcAft>
          <a:spcPct val="0"/>
        </a:spcAft>
        <a:defRPr sz="2700">
          <a:solidFill>
            <a:schemeClr val="tx2"/>
          </a:solidFill>
          <a:latin typeface="Arial" charset="0"/>
        </a:defRPr>
      </a:lvl9pPr>
    </p:titleStyle>
    <p:bodyStyle>
      <a:lvl1pPr marL="257175" indent="-257175" algn="l" rtl="0" eaLnBrk="0" fontAlgn="base" hangingPunct="0">
        <a:spcBef>
          <a:spcPct val="20000"/>
        </a:spcBef>
        <a:spcAft>
          <a:spcPct val="0"/>
        </a:spcAft>
        <a:buChar char="•"/>
        <a:defRPr sz="1875">
          <a:solidFill>
            <a:schemeClr val="tx1"/>
          </a:solidFill>
          <a:latin typeface="+mj-lt"/>
          <a:ea typeface="+mn-ea"/>
          <a:cs typeface="Calibri" panose="020F0502020204030204" pitchFamily="34" charset="0"/>
        </a:defRPr>
      </a:lvl1pPr>
      <a:lvl2pPr marL="557213" indent="-214313" algn="l" rtl="0" eaLnBrk="0" fontAlgn="base" hangingPunct="0">
        <a:spcBef>
          <a:spcPct val="20000"/>
        </a:spcBef>
        <a:spcAft>
          <a:spcPct val="0"/>
        </a:spcAft>
        <a:buChar char="–"/>
        <a:defRPr sz="1500">
          <a:solidFill>
            <a:schemeClr val="tx1"/>
          </a:solidFill>
          <a:latin typeface="+mj-lt"/>
          <a:cs typeface="Calibri" panose="020F0502020204030204" pitchFamily="34" charset="0"/>
        </a:defRPr>
      </a:lvl2pPr>
      <a:lvl3pPr marL="857250" indent="-171450" algn="l" rtl="0" eaLnBrk="0" fontAlgn="base" hangingPunct="0">
        <a:spcBef>
          <a:spcPct val="20000"/>
        </a:spcBef>
        <a:spcAft>
          <a:spcPct val="0"/>
        </a:spcAft>
        <a:buChar char="•"/>
        <a:defRPr sz="1350">
          <a:solidFill>
            <a:schemeClr val="tx1"/>
          </a:solidFill>
          <a:latin typeface="+mj-lt"/>
          <a:cs typeface="Calibri" panose="020F0502020204030204" pitchFamily="34" charset="0"/>
        </a:defRPr>
      </a:lvl3pPr>
      <a:lvl4pPr marL="1200150" indent="-171450" algn="l" rtl="0" eaLnBrk="0" fontAlgn="base" hangingPunct="0">
        <a:spcBef>
          <a:spcPct val="20000"/>
        </a:spcBef>
        <a:spcAft>
          <a:spcPct val="0"/>
        </a:spcAft>
        <a:buChar char="–"/>
        <a:defRPr sz="1125">
          <a:solidFill>
            <a:schemeClr val="tx1"/>
          </a:solidFill>
          <a:latin typeface="+mj-lt"/>
          <a:cs typeface="Calibri" panose="020F0502020204030204" pitchFamily="34" charset="0"/>
        </a:defRPr>
      </a:lvl4pPr>
      <a:lvl5pPr marL="1543050" indent="-171450" algn="l" rtl="0" eaLnBrk="0" fontAlgn="base" hangingPunct="0">
        <a:spcBef>
          <a:spcPct val="20000"/>
        </a:spcBef>
        <a:spcAft>
          <a:spcPct val="0"/>
        </a:spcAft>
        <a:buChar char="»"/>
        <a:defRPr sz="900">
          <a:solidFill>
            <a:schemeClr val="tx1"/>
          </a:solidFill>
          <a:latin typeface="+mj-lt"/>
          <a:cs typeface="Calibri" panose="020F0502020204030204" pitchFamily="34" charset="0"/>
        </a:defRPr>
      </a:lvl5pPr>
      <a:lvl6pPr marL="1885950" indent="-171450" algn="l" rtl="0" fontAlgn="base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</a:defRPr>
      </a:lvl6pPr>
      <a:lvl7pPr marL="2228850" indent="-171450" algn="l" rtl="0" fontAlgn="base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</a:defRPr>
      </a:lvl7pPr>
      <a:lvl8pPr marL="2571750" indent="-171450" algn="l" rtl="0" fontAlgn="base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</a:defRPr>
      </a:lvl8pPr>
      <a:lvl9pPr marL="2914650" indent="-171450" algn="l" rtl="0" fontAlgn="base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6146"/>
          <p:cNvSpPr>
            <a:spLocks noGrp="1" noChangeArrowheads="1"/>
          </p:cNvSpPr>
          <p:nvPr>
            <p:ph type="title"/>
          </p:nvPr>
        </p:nvSpPr>
        <p:spPr bwMode="auto">
          <a:xfrm>
            <a:off x="193868" y="394392"/>
            <a:ext cx="8772157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82124" tIns="41061" rIns="82124" bIns="41061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Slide Title</a:t>
            </a:r>
          </a:p>
        </p:txBody>
      </p:sp>
      <p:sp>
        <p:nvSpPr>
          <p:cNvPr id="3075" name="Rectangle 6281"/>
          <p:cNvSpPr>
            <a:spLocks noChangeArrowheads="1"/>
          </p:cNvSpPr>
          <p:nvPr/>
        </p:nvSpPr>
        <p:spPr bwMode="auto">
          <a:xfrm>
            <a:off x="193675" y="6672263"/>
            <a:ext cx="962025" cy="188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124" tIns="41061" rIns="82124" bIns="41061" anchor="b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n-US" sz="700">
                <a:solidFill>
                  <a:srgbClr val="D3D3D3"/>
                </a:solidFill>
              </a:rPr>
              <a:t>Presentation_ID</a:t>
            </a:r>
          </a:p>
        </p:txBody>
      </p:sp>
      <p:sp>
        <p:nvSpPr>
          <p:cNvPr id="3076" name="Rectangle 6282"/>
          <p:cNvSpPr>
            <a:spLocks noChangeArrowheads="1"/>
          </p:cNvSpPr>
          <p:nvPr/>
        </p:nvSpPr>
        <p:spPr bwMode="auto">
          <a:xfrm>
            <a:off x="8596313" y="6626225"/>
            <a:ext cx="320675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6084AB3D-AE30-934E-B0BC-A74C2CCEE444}" type="slidenum">
              <a:rPr lang="en-US" sz="1000">
                <a:solidFill>
                  <a:srgbClr val="D3D3D3"/>
                </a:solidFill>
              </a:rPr>
              <a:pPr algn="r" defTabSz="814388">
                <a:lnSpc>
                  <a:spcPct val="100000"/>
                </a:lnSpc>
              </a:pPr>
              <a:t>‹#›</a:t>
            </a:fld>
            <a:endParaRPr lang="en-US" sz="1000">
              <a:solidFill>
                <a:srgbClr val="D3D3D3"/>
              </a:solidFill>
            </a:endParaRPr>
          </a:p>
        </p:txBody>
      </p:sp>
      <p:sp>
        <p:nvSpPr>
          <p:cNvPr id="3077" name="Rectangle 6284"/>
          <p:cNvSpPr>
            <a:spLocks noGrp="1" noChangeArrowheads="1"/>
          </p:cNvSpPr>
          <p:nvPr>
            <p:ph type="body" idx="1"/>
          </p:nvPr>
        </p:nvSpPr>
        <p:spPr bwMode="auto">
          <a:xfrm>
            <a:off x="213109" y="1539502"/>
            <a:ext cx="8733677" cy="49264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82124" tIns="41061" rIns="82124" bIns="4106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Body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078" name="Rectangle 6312"/>
          <p:cNvSpPr>
            <a:spLocks noChangeArrowheads="1"/>
          </p:cNvSpPr>
          <p:nvPr/>
        </p:nvSpPr>
        <p:spPr bwMode="auto">
          <a:xfrm>
            <a:off x="4498975" y="6672263"/>
            <a:ext cx="2022475" cy="188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 anchorCtr="1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n-US" sz="700">
                <a:solidFill>
                  <a:srgbClr val="D3D3D3"/>
                </a:solidFill>
              </a:rPr>
              <a:t>© 2008 Cisco Systems, Inc. All rights reserved.</a:t>
            </a:r>
          </a:p>
        </p:txBody>
      </p:sp>
      <p:sp>
        <p:nvSpPr>
          <p:cNvPr id="3079" name="Rectangle 6313"/>
          <p:cNvSpPr>
            <a:spLocks noChangeArrowheads="1"/>
          </p:cNvSpPr>
          <p:nvPr/>
        </p:nvSpPr>
        <p:spPr bwMode="auto">
          <a:xfrm>
            <a:off x="6896100" y="6672263"/>
            <a:ext cx="877888" cy="188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r>
              <a:rPr lang="en-US" sz="700">
                <a:solidFill>
                  <a:srgbClr val="D3D3D3"/>
                </a:solidFill>
              </a:rPr>
              <a:t>Cisco Confidential</a:t>
            </a:r>
          </a:p>
        </p:txBody>
      </p:sp>
      <p:pic>
        <p:nvPicPr>
          <p:cNvPr id="3080" name="Picture 8" descr="Rev08_Cisco_BrandBar10_060408.png"/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341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056" r:id="rId1"/>
    <p:sldLayoutId id="2147484045" r:id="rId2"/>
    <p:sldLayoutId id="2147484046" r:id="rId3"/>
    <p:sldLayoutId id="2147484047" r:id="rId4"/>
    <p:sldLayoutId id="2147484048" r:id="rId5"/>
    <p:sldLayoutId id="2147484049" r:id="rId6"/>
    <p:sldLayoutId id="2147484050" r:id="rId7"/>
    <p:sldLayoutId id="2147484051" r:id="rId8"/>
    <p:sldLayoutId id="2147484052" r:id="rId9"/>
    <p:sldLayoutId id="2147484053" r:id="rId10"/>
    <p:sldLayoutId id="2147484054" r:id="rId11"/>
    <p:sldLayoutId id="2147484057" r:id="rId12"/>
  </p:sldLayoutIdLst>
  <p:txStyles>
    <p:titleStyle>
      <a:lvl1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+mj-lt"/>
          <a:ea typeface="ＭＳ Ｐゴシック" charset="0"/>
          <a:cs typeface="ＭＳ Ｐゴシック" charset="0"/>
        </a:defRPr>
      </a:lvl1pPr>
      <a:lvl2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  <a:ea typeface="ＭＳ Ｐゴシック" charset="0"/>
          <a:cs typeface="ＭＳ Ｐゴシック" charset="0"/>
        </a:defRPr>
      </a:lvl2pPr>
      <a:lvl3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  <a:ea typeface="ＭＳ Ｐゴシック" charset="0"/>
          <a:cs typeface="ＭＳ Ｐゴシック" charset="0"/>
        </a:defRPr>
      </a:lvl3pPr>
      <a:lvl4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  <a:ea typeface="ＭＳ Ｐゴシック" charset="0"/>
          <a:cs typeface="ＭＳ Ｐゴシック" charset="0"/>
        </a:defRPr>
      </a:lvl4pPr>
      <a:lvl5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l" defTabSz="814388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6pPr>
      <a:lvl7pPr marL="914400" algn="l" defTabSz="814388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7pPr>
      <a:lvl8pPr marL="1371600" algn="l" defTabSz="814388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8pPr>
      <a:lvl9pPr marL="1828800" algn="l" defTabSz="814388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9pPr>
    </p:titleStyle>
    <p:bodyStyle>
      <a:lvl1pPr marL="236538" indent="-236538" algn="l" defTabSz="814388" rtl="0" eaLnBrk="0" fontAlgn="base" hangingPunct="0">
        <a:lnSpc>
          <a:spcPct val="95000"/>
        </a:lnSpc>
        <a:spcBef>
          <a:spcPct val="50000"/>
        </a:spcBef>
        <a:spcAft>
          <a:spcPct val="0"/>
        </a:spcAft>
        <a:buClr>
          <a:srgbClr val="708CA1"/>
        </a:buClr>
        <a:buFont typeface="Wingdings" charset="0"/>
        <a:buChar char="§"/>
        <a:defRPr sz="24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574675" indent="-117475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  <a:ea typeface="ＭＳ Ｐゴシック" charset="0"/>
        </a:defRPr>
      </a:lvl2pPr>
      <a:lvl3pPr marL="914400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  <a:ea typeface="ＭＳ Ｐゴシック" charset="0"/>
        </a:defRPr>
      </a:lvl3pPr>
      <a:lvl4pPr marL="1254125" indent="117475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  <a:ea typeface="ＭＳ Ｐゴシック" charset="0"/>
        </a:defRPr>
      </a:lvl4pPr>
      <a:lvl5pPr marL="1604963" indent="223838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  <a:ea typeface="ＭＳ Ｐゴシック" charset="0"/>
        </a:defRPr>
      </a:lvl5pPr>
      <a:lvl6pPr marL="2062163" algn="l" defTabSz="814388" rtl="0" eaLnBrk="1" fontAlgn="base" hangingPunct="1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6pPr>
      <a:lvl7pPr marL="2519363" algn="l" defTabSz="814388" rtl="0" eaLnBrk="1" fontAlgn="base" hangingPunct="1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7pPr>
      <a:lvl8pPr marL="2976563" algn="l" defTabSz="814388" rtl="0" eaLnBrk="1" fontAlgn="base" hangingPunct="1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8pPr>
      <a:lvl9pPr marL="3433763" algn="l" defTabSz="814388" rtl="0" eaLnBrk="1" fontAlgn="base" hangingPunct="1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5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9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5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10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1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5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5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5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7.xml"/><Relationship Id="rId2" Type="http://schemas.openxmlformats.org/officeDocument/2006/relationships/slideLayout" Target="../slideLayouts/slideLayout44.xml"/><Relationship Id="rId1" Type="http://schemas.openxmlformats.org/officeDocument/2006/relationships/tags" Target="../tags/tag1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5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5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5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5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5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5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5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5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1.xml"/><Relationship Id="rId4" Type="http://schemas.openxmlformats.org/officeDocument/2006/relationships/image" Target="../media/image11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5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5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9.xml"/><Relationship Id="rId2" Type="http://schemas.openxmlformats.org/officeDocument/2006/relationships/slideLayout" Target="../slideLayouts/slideLayout44.xml"/><Relationship Id="rId1" Type="http://schemas.openxmlformats.org/officeDocument/2006/relationships/tags" Target="../tags/tag1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4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5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5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3.xml"/><Relationship Id="rId2" Type="http://schemas.openxmlformats.org/officeDocument/2006/relationships/slideLayout" Target="../slideLayouts/slideLayout44.xml"/><Relationship Id="rId1" Type="http://schemas.openxmlformats.org/officeDocument/2006/relationships/tags" Target="../tags/tag14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2.xml"/><Relationship Id="rId4" Type="http://schemas.openxmlformats.org/officeDocument/2006/relationships/image" Target="../media/image12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9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4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6">
            <a:extLst>
              <a:ext uri="{FF2B5EF4-FFF2-40B4-BE49-F238E27FC236}">
                <a16:creationId xmlns:a16="http://schemas.microsoft.com/office/drawing/2014/main" id="{799A9A87-FFEB-263F-CAE6-555271D152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08098" y="2075497"/>
            <a:ext cx="6335902" cy="871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lang="en-US" sz="3564" kern="0" dirty="0">
                <a:solidFill>
                  <a:srgbClr val="FFC000"/>
                </a:solidFill>
                <a:latin typeface="+mn-lt"/>
              </a:rPr>
              <a:t>Networking Technologies </a:t>
            </a:r>
          </a:p>
          <a:p>
            <a:pPr eaLnBrk="1" hangingPunct="1">
              <a:lnSpc>
                <a:spcPct val="100000"/>
              </a:lnSpc>
            </a:pPr>
            <a:r>
              <a:rPr lang="en-US" sz="1501" kern="0" dirty="0">
                <a:solidFill>
                  <a:srgbClr val="FFC000"/>
                </a:solidFill>
                <a:latin typeface="+mn-lt"/>
              </a:rPr>
              <a:t>AICT012-4-2 and Version VE3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211D9A22-2A2C-810A-19BA-90EE75196B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01686" y="3676009"/>
            <a:ext cx="6415378" cy="1748137"/>
          </a:xfrm>
        </p:spPr>
        <p:txBody>
          <a:bodyPr/>
          <a:lstStyle/>
          <a:p>
            <a:r>
              <a:rPr lang="en-US" sz="2400" dirty="0">
                <a:latin typeface="+mn-lt"/>
              </a:rPr>
              <a:t>Network Layer – Basic Router Configurations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13896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100858" y="1526653"/>
            <a:ext cx="8853286" cy="2110086"/>
          </a:xfrm>
        </p:spPr>
        <p:txBody>
          <a:bodyPr/>
          <a:lstStyle/>
          <a:p>
            <a:pPr marL="0" indent="0" algn="just">
              <a:buNone/>
            </a:pPr>
            <a:r>
              <a:rPr lang="en-US" sz="2000" dirty="0">
                <a:latin typeface="Century Gothic" panose="020B0502020202020204" pitchFamily="34" charset="0"/>
              </a:rPr>
              <a:t>IP is Connectionless 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Century Gothic" panose="020B0502020202020204" pitchFamily="34" charset="0"/>
              </a:rPr>
              <a:t>IP does not establish a connection with the destination before sending the packet.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Century Gothic" panose="020B0502020202020204" pitchFamily="34" charset="0"/>
              </a:rPr>
              <a:t>There is no control information needed (synchronizations, acknowledgments, etc.).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Century Gothic" panose="020B0502020202020204" pitchFamily="34" charset="0"/>
              </a:rPr>
              <a:t>The destination will receive the packet when it arrives, but no pre-notifications are sent by IP.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Century Gothic" panose="020B0502020202020204" pitchFamily="34" charset="0"/>
              </a:rPr>
              <a:t>If there is a need for connection-oriented traffic, then another protocol will handle this (typically TCP at the transport layer).</a:t>
            </a:r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100858" y="688453"/>
            <a:ext cx="8145462" cy="838200"/>
          </a:xfrm>
        </p:spPr>
        <p:txBody>
          <a:bodyPr/>
          <a:lstStyle/>
          <a:p>
            <a:r>
              <a:rPr lang="en-US" altLang="en-US" sz="1800" dirty="0">
                <a:latin typeface="Century Gothic" panose="020B0502020202020204" pitchFamily="34" charset="0"/>
              </a:rPr>
              <a:t>Network Layer Characteristics</a:t>
            </a:r>
            <a:br>
              <a:rPr lang="en-US" altLang="en-US" sz="3600" dirty="0">
                <a:latin typeface="Century Gothic" panose="020B0502020202020204" pitchFamily="34" charset="0"/>
              </a:rPr>
            </a:br>
            <a:r>
              <a:rPr lang="en-US" altLang="en-US" sz="3600" dirty="0">
                <a:latin typeface="Century Gothic" panose="020B0502020202020204" pitchFamily="34" charset="0"/>
              </a:rPr>
              <a:t>Connectionless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2184" y="4953000"/>
            <a:ext cx="6994630" cy="1747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570942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100858" y="1715696"/>
            <a:ext cx="3773052" cy="2849664"/>
          </a:xfrm>
        </p:spPr>
        <p:txBody>
          <a:bodyPr/>
          <a:lstStyle/>
          <a:p>
            <a:pPr marL="0" indent="0" algn="just">
              <a:buNone/>
            </a:pPr>
            <a:r>
              <a:rPr lang="en-US" sz="2000" dirty="0">
                <a:latin typeface="Century Gothic" panose="020B0502020202020204" pitchFamily="34" charset="0"/>
              </a:rPr>
              <a:t>IP is Best Effort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Century Gothic" panose="020B0502020202020204" pitchFamily="34" charset="0"/>
              </a:rPr>
              <a:t>IP will not guarantee delivery of the packet.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Century Gothic" panose="020B0502020202020204" pitchFamily="34" charset="0"/>
              </a:rPr>
              <a:t>IP has reduced overhead since there is no mechanism to resend data that is not received.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Century Gothic" panose="020B0502020202020204" pitchFamily="34" charset="0"/>
              </a:rPr>
              <a:t>IP does not expect acknowledgments.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Century Gothic" panose="020B0502020202020204" pitchFamily="34" charset="0"/>
              </a:rPr>
              <a:t>IP does not know if the other device is operational or if it received the packet.</a:t>
            </a:r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244158" y="748013"/>
            <a:ext cx="8145462" cy="838200"/>
          </a:xfrm>
        </p:spPr>
        <p:txBody>
          <a:bodyPr/>
          <a:lstStyle/>
          <a:p>
            <a:r>
              <a:rPr lang="en-US" altLang="en-US" sz="2000" dirty="0">
                <a:latin typeface="Century Gothic" panose="020B0502020202020204" pitchFamily="34" charset="0"/>
              </a:rPr>
              <a:t>Network Layer Characteristics</a:t>
            </a:r>
            <a:br>
              <a:rPr lang="en-US" altLang="en-US" sz="4000" dirty="0">
                <a:latin typeface="Century Gothic" panose="020B0502020202020204" pitchFamily="34" charset="0"/>
              </a:rPr>
            </a:br>
            <a:r>
              <a:rPr lang="en-US" altLang="en-US" sz="4000" dirty="0">
                <a:latin typeface="Century Gothic" panose="020B0502020202020204" pitchFamily="34" charset="0"/>
              </a:rPr>
              <a:t>Best Effort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3910" y="1715696"/>
            <a:ext cx="5163497" cy="3045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121417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3429" y="1121393"/>
            <a:ext cx="5566497" cy="3704049"/>
          </a:xfrm>
          <a:prstGeom prst="rect">
            <a:avLst/>
          </a:prstGeom>
        </p:spPr>
      </p:pic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194469" y="4507549"/>
            <a:ext cx="8675457" cy="1999931"/>
          </a:xfrm>
        </p:spPr>
        <p:txBody>
          <a:bodyPr/>
          <a:lstStyle/>
          <a:p>
            <a:pPr marL="0" indent="0" algn="just">
              <a:buNone/>
            </a:pPr>
            <a:r>
              <a:rPr lang="en-US" b="1" dirty="0">
                <a:latin typeface="Century Gothic" panose="020B0502020202020204" pitchFamily="34" charset="0"/>
              </a:rPr>
              <a:t>IP is unreliable:  </a:t>
            </a:r>
          </a:p>
          <a:p>
            <a:pPr lvl="1" algn="just"/>
            <a:r>
              <a:rPr lang="en-US" dirty="0">
                <a:latin typeface="Century Gothic" panose="020B0502020202020204" pitchFamily="34" charset="0"/>
              </a:rPr>
              <a:t>It cannot manage or fix undelivered or corrupt packets.</a:t>
            </a:r>
          </a:p>
          <a:p>
            <a:pPr lvl="1" algn="just"/>
            <a:r>
              <a:rPr lang="en-US" dirty="0">
                <a:latin typeface="Century Gothic" panose="020B0502020202020204" pitchFamily="34" charset="0"/>
              </a:rPr>
              <a:t>IP cannot retransmit after an error.</a:t>
            </a:r>
          </a:p>
          <a:p>
            <a:pPr lvl="1" algn="just"/>
            <a:r>
              <a:rPr lang="en-US" dirty="0">
                <a:latin typeface="Century Gothic" panose="020B0502020202020204" pitchFamily="34" charset="0"/>
              </a:rPr>
              <a:t>IP cannot realign out of sequence packets.</a:t>
            </a:r>
          </a:p>
          <a:p>
            <a:pPr lvl="1" algn="just"/>
            <a:r>
              <a:rPr lang="en-US" dirty="0">
                <a:latin typeface="Century Gothic" panose="020B0502020202020204" pitchFamily="34" charset="0"/>
              </a:rPr>
              <a:t>IP must rely on other protocols for these functions.</a:t>
            </a:r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194469" y="702293"/>
            <a:ext cx="8145462" cy="838200"/>
          </a:xfrm>
        </p:spPr>
        <p:txBody>
          <a:bodyPr/>
          <a:lstStyle/>
          <a:p>
            <a:r>
              <a:rPr lang="en-US" altLang="en-US" sz="1800" dirty="0">
                <a:latin typeface="Century Gothic" panose="020B0502020202020204" pitchFamily="34" charset="0"/>
              </a:rPr>
              <a:t>Network Layer Characteristics</a:t>
            </a:r>
            <a:br>
              <a:rPr lang="en-US" altLang="en-US" sz="3600" dirty="0">
                <a:latin typeface="Century Gothic" panose="020B0502020202020204" pitchFamily="34" charset="0"/>
              </a:rPr>
            </a:br>
            <a:r>
              <a:rPr lang="en-US" altLang="en-US" sz="3600" dirty="0">
                <a:latin typeface="Century Gothic" panose="020B0502020202020204" pitchFamily="34" charset="0"/>
              </a:rPr>
              <a:t>Media Independent</a:t>
            </a:r>
          </a:p>
        </p:txBody>
      </p:sp>
    </p:spTree>
    <p:extLst>
      <p:ext uri="{BB962C8B-B14F-4D97-AF65-F5344CB8AC3E}">
        <p14:creationId xmlns:p14="http://schemas.microsoft.com/office/powerpoint/2010/main" val="1571525840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375179" y="1747635"/>
            <a:ext cx="8524981" cy="3851714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latin typeface="Century Gothic" panose="020B0502020202020204" pitchFamily="34" charset="0"/>
              </a:rPr>
              <a:t>IP is media Independent:</a:t>
            </a:r>
          </a:p>
          <a:p>
            <a:pPr lvl="1" algn="just"/>
            <a:r>
              <a:rPr lang="en-US" dirty="0">
                <a:latin typeface="Century Gothic" panose="020B0502020202020204" pitchFamily="34" charset="0"/>
              </a:rPr>
              <a:t>IP does not concern itself with the type of frame required at the data link layer or the media type at the physical layer.</a:t>
            </a:r>
          </a:p>
          <a:p>
            <a:pPr lvl="1" algn="just"/>
            <a:r>
              <a:rPr lang="en-US" dirty="0">
                <a:latin typeface="Century Gothic" panose="020B0502020202020204" pitchFamily="34" charset="0"/>
              </a:rPr>
              <a:t>IP can be sent over any media type: copper, fiber, or wireless.</a:t>
            </a:r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194469" y="702293"/>
            <a:ext cx="8145462" cy="838200"/>
          </a:xfrm>
        </p:spPr>
        <p:txBody>
          <a:bodyPr/>
          <a:lstStyle/>
          <a:p>
            <a:r>
              <a:rPr lang="en-US" altLang="en-US" sz="1800" dirty="0">
                <a:latin typeface="Century Gothic" panose="020B0502020202020204" pitchFamily="34" charset="0"/>
              </a:rPr>
              <a:t>Network Layer Characteristics</a:t>
            </a:r>
            <a:br>
              <a:rPr lang="en-US" altLang="en-US" sz="3600" dirty="0">
                <a:latin typeface="Century Gothic" panose="020B0502020202020204" pitchFamily="34" charset="0"/>
              </a:rPr>
            </a:br>
            <a:r>
              <a:rPr lang="en-US" altLang="en-US" sz="3600" dirty="0">
                <a:latin typeface="Century Gothic" panose="020B0502020202020204" pitchFamily="34" charset="0"/>
              </a:rPr>
              <a:t>Media Independent (Continued)</a:t>
            </a:r>
          </a:p>
        </p:txBody>
      </p:sp>
    </p:spTree>
    <p:extLst>
      <p:ext uri="{BB962C8B-B14F-4D97-AF65-F5344CB8AC3E}">
        <p14:creationId xmlns:p14="http://schemas.microsoft.com/office/powerpoint/2010/main" val="1269733752"/>
      </p:ext>
    </p:extLst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1" y="1433813"/>
            <a:ext cx="5192130" cy="3454938"/>
          </a:xfrm>
          <a:prstGeom prst="rect">
            <a:avLst/>
          </a:prstGeom>
        </p:spPr>
      </p:pic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355229" y="4888751"/>
            <a:ext cx="8445871" cy="1194989"/>
          </a:xfrm>
        </p:spPr>
        <p:txBody>
          <a:bodyPr/>
          <a:lstStyle/>
          <a:p>
            <a:pPr marL="0" indent="0" algn="just">
              <a:buNone/>
            </a:pPr>
            <a:r>
              <a:rPr lang="en-US" sz="2000" dirty="0">
                <a:latin typeface="Century Gothic" panose="020B0502020202020204" pitchFamily="34" charset="0"/>
              </a:rPr>
              <a:t>The network layer will establish the Maximum Transmission Unit (MTU).</a:t>
            </a:r>
          </a:p>
          <a:p>
            <a:pPr lvl="1" algn="just"/>
            <a:r>
              <a:rPr lang="en-US" dirty="0">
                <a:latin typeface="Century Gothic" panose="020B0502020202020204" pitchFamily="34" charset="0"/>
              </a:rPr>
              <a:t>Network layer receives this from control information sent by the data link layer.</a:t>
            </a:r>
          </a:p>
          <a:p>
            <a:pPr lvl="1" algn="just"/>
            <a:r>
              <a:rPr lang="en-US" dirty="0">
                <a:latin typeface="Century Gothic" panose="020B0502020202020204" pitchFamily="34" charset="0"/>
              </a:rPr>
              <a:t>The network then establishes the MTU size.</a:t>
            </a:r>
          </a:p>
          <a:p>
            <a:pPr marL="228600" lvl="1" indent="0" algn="just">
              <a:buNone/>
            </a:pPr>
            <a:endParaRPr lang="en-US" sz="2800" dirty="0">
              <a:latin typeface="Century Gothic" panose="020B0502020202020204" pitchFamily="34" charset="0"/>
            </a:endParaRPr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122238" y="732773"/>
            <a:ext cx="8145462" cy="838200"/>
          </a:xfrm>
        </p:spPr>
        <p:txBody>
          <a:bodyPr/>
          <a:lstStyle/>
          <a:p>
            <a:r>
              <a:rPr lang="en-US" altLang="en-US" sz="1600" dirty="0">
                <a:latin typeface="Century Gothic" panose="020B0502020202020204" pitchFamily="34" charset="0"/>
              </a:rPr>
              <a:t>Network Layer Characteristics</a:t>
            </a:r>
            <a:br>
              <a:rPr lang="en-US" altLang="en-US" dirty="0">
                <a:latin typeface="Century Gothic" panose="020B0502020202020204" pitchFamily="34" charset="0"/>
              </a:rPr>
            </a:br>
            <a:r>
              <a:rPr lang="en-US" altLang="en-US" dirty="0">
                <a:latin typeface="Century Gothic" panose="020B0502020202020204" pitchFamily="34" charset="0"/>
              </a:rPr>
              <a:t>Media Independent (Continued)</a:t>
            </a:r>
          </a:p>
        </p:txBody>
      </p:sp>
    </p:spTree>
    <p:extLst>
      <p:ext uri="{BB962C8B-B14F-4D97-AF65-F5344CB8AC3E}">
        <p14:creationId xmlns:p14="http://schemas.microsoft.com/office/powerpoint/2010/main" val="4069079510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100859" y="2096696"/>
            <a:ext cx="8700241" cy="3792213"/>
          </a:xfrm>
        </p:spPr>
        <p:txBody>
          <a:bodyPr/>
          <a:lstStyle/>
          <a:p>
            <a:pPr marL="0" indent="0" algn="just">
              <a:buNone/>
            </a:pPr>
            <a:r>
              <a:rPr lang="en-US" sz="2000" dirty="0">
                <a:latin typeface="Century Gothic" panose="020B0502020202020204" pitchFamily="34" charset="0"/>
              </a:rPr>
              <a:t>Fragmentation is when Layer 3 splits the IPv4 packet into smaller units.</a:t>
            </a:r>
          </a:p>
          <a:p>
            <a:pPr lvl="1" algn="just"/>
            <a:r>
              <a:rPr lang="en-US" dirty="0">
                <a:latin typeface="Century Gothic" panose="020B0502020202020204" pitchFamily="34" charset="0"/>
              </a:rPr>
              <a:t>Fragmenting causes latency.</a:t>
            </a:r>
          </a:p>
          <a:p>
            <a:pPr lvl="1" algn="just"/>
            <a:r>
              <a:rPr lang="en-US" dirty="0">
                <a:latin typeface="Century Gothic" panose="020B0502020202020204" pitchFamily="34" charset="0"/>
              </a:rPr>
              <a:t>IPv6 does not fragment packets.</a:t>
            </a:r>
          </a:p>
          <a:p>
            <a:pPr lvl="1" algn="just"/>
            <a:r>
              <a:rPr lang="en-US" dirty="0">
                <a:latin typeface="Century Gothic" panose="020B0502020202020204" pitchFamily="34" charset="0"/>
              </a:rPr>
              <a:t>Example: Router goes from Ethernet to a slow WAN with a smaller MTU</a:t>
            </a:r>
          </a:p>
          <a:p>
            <a:pPr lvl="1" algn="just"/>
            <a:endParaRPr lang="en-US" sz="2800" dirty="0">
              <a:latin typeface="Century Gothic" panose="020B0502020202020204" pitchFamily="34" charset="0"/>
            </a:endParaRPr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800" dirty="0">
                <a:latin typeface="Century Gothic" panose="020B0502020202020204" pitchFamily="34" charset="0"/>
              </a:rPr>
              <a:t>Network Layer Characteristics</a:t>
            </a:r>
            <a:br>
              <a:rPr lang="en-US" altLang="en-US" sz="3600" dirty="0">
                <a:latin typeface="Century Gothic" panose="020B0502020202020204" pitchFamily="34" charset="0"/>
              </a:rPr>
            </a:br>
            <a:r>
              <a:rPr lang="en-US" altLang="en-US" sz="3600" dirty="0">
                <a:latin typeface="Century Gothic" panose="020B0502020202020204" pitchFamily="34" charset="0"/>
              </a:rPr>
              <a:t>Media Independent (Continued)</a:t>
            </a:r>
          </a:p>
        </p:txBody>
      </p:sp>
    </p:spTree>
    <p:extLst>
      <p:ext uri="{BB962C8B-B14F-4D97-AF65-F5344CB8AC3E}">
        <p14:creationId xmlns:p14="http://schemas.microsoft.com/office/powerpoint/2010/main" val="341081341"/>
      </p:ext>
    </p:extLst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>
          <a:xfrm>
            <a:off x="224348" y="2802312"/>
            <a:ext cx="8772157" cy="838200"/>
          </a:xfrm>
        </p:spPr>
        <p:txBody>
          <a:bodyPr/>
          <a:lstStyle/>
          <a:p>
            <a:pPr algn="ctr"/>
            <a:r>
              <a:rPr lang="en-US" dirty="0"/>
              <a:t>Check your understanding – 7.1 Network Layer/IP Characteristics</a:t>
            </a:r>
            <a:endParaRPr lang="en-US" altLang="en-US" sz="54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73162786"/>
      </p:ext>
    </p:extLst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11150" y="2263775"/>
            <a:ext cx="3854450" cy="1481138"/>
          </a:xfrm>
        </p:spPr>
        <p:txBody>
          <a:bodyPr/>
          <a:lstStyle/>
          <a:p>
            <a:pPr eaLnBrk="1" hangingPunct="1"/>
            <a:r>
              <a:rPr lang="en-CA" sz="2400" dirty="0"/>
              <a:t>7.2 IPv4 Packet</a:t>
            </a:r>
            <a:endParaRPr lang="en-US" sz="24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1792697"/>
      </p:ext>
    </p:extLst>
  </p:cSld>
  <p:clrMapOvr>
    <a:masterClrMapping/>
  </p:clrMapOvr>
  <p:transition>
    <p:wipe dir="r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285306" y="2021956"/>
            <a:ext cx="8584374" cy="3497284"/>
          </a:xfrm>
        </p:spPr>
        <p:txBody>
          <a:bodyPr/>
          <a:lstStyle/>
          <a:p>
            <a:pPr marL="0" indent="0" algn="just">
              <a:buNone/>
            </a:pPr>
            <a:r>
              <a:rPr lang="en-US" altLang="en-US" sz="2000" dirty="0">
                <a:latin typeface="Century Gothic" panose="020B0502020202020204" pitchFamily="34" charset="0"/>
              </a:rPr>
              <a:t>IPv4 is the primary communication protocol for the network layer.</a:t>
            </a:r>
          </a:p>
          <a:p>
            <a:pPr marL="0" indent="0" algn="just">
              <a:buNone/>
            </a:pPr>
            <a:r>
              <a:rPr lang="en-US" altLang="en-US" sz="2000" dirty="0">
                <a:latin typeface="Century Gothic" panose="020B0502020202020204" pitchFamily="34" charset="0"/>
              </a:rPr>
              <a:t>The network header has many purposes:</a:t>
            </a:r>
          </a:p>
          <a:p>
            <a:pPr lvl="1" algn="just"/>
            <a:r>
              <a:rPr lang="en-US" altLang="en-US" dirty="0">
                <a:latin typeface="Century Gothic" panose="020B0502020202020204" pitchFamily="34" charset="0"/>
              </a:rPr>
              <a:t>It ensures the packet is sent in the correct direction (to the destination).</a:t>
            </a:r>
          </a:p>
          <a:p>
            <a:pPr lvl="1" algn="just"/>
            <a:r>
              <a:rPr lang="en-US" altLang="en-US" dirty="0">
                <a:latin typeface="Century Gothic" panose="020B0502020202020204" pitchFamily="34" charset="0"/>
              </a:rPr>
              <a:t>It contains information for network layer processing in various fields.</a:t>
            </a:r>
          </a:p>
          <a:p>
            <a:pPr lvl="1" algn="just"/>
            <a:r>
              <a:rPr lang="en-US" altLang="en-US" dirty="0">
                <a:latin typeface="Century Gothic" panose="020B0502020202020204" pitchFamily="34" charset="0"/>
              </a:rPr>
              <a:t>The information in the header is used by all layer 3 devices that handle the packet</a:t>
            </a:r>
          </a:p>
          <a:p>
            <a:pPr lvl="1" algn="just"/>
            <a:endParaRPr lang="en-US" altLang="en-US" dirty="0">
              <a:latin typeface="Century Gothic" panose="020B0502020202020204" pitchFamily="34" charset="0"/>
            </a:endParaRPr>
          </a:p>
          <a:p>
            <a:pPr marL="0" indent="0" algn="just">
              <a:buNone/>
            </a:pPr>
            <a:r>
              <a:rPr lang="en-US" altLang="ja-JP" sz="2000" dirty="0">
                <a:latin typeface="Century Gothic" panose="020B0502020202020204" pitchFamily="34" charset="0"/>
              </a:rPr>
              <a:t> </a:t>
            </a:r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285306" y="817996"/>
            <a:ext cx="8145462" cy="838200"/>
          </a:xfrm>
        </p:spPr>
        <p:txBody>
          <a:bodyPr/>
          <a:lstStyle/>
          <a:p>
            <a:r>
              <a:rPr lang="en-US" altLang="en-US" sz="1800" dirty="0">
                <a:latin typeface="Century Gothic" panose="020B0502020202020204" pitchFamily="34" charset="0"/>
              </a:rPr>
              <a:t>IPv4 Packet</a:t>
            </a:r>
            <a:br>
              <a:rPr lang="en-US" altLang="en-US" sz="3600" dirty="0">
                <a:latin typeface="Century Gothic" panose="020B0502020202020204" pitchFamily="34" charset="0"/>
              </a:rPr>
            </a:br>
            <a:r>
              <a:rPr lang="en-US" altLang="en-US" sz="3600" dirty="0">
                <a:latin typeface="Century Gothic" panose="020B0502020202020204" pitchFamily="34" charset="0"/>
              </a:rPr>
              <a:t>IPv4 Packet Header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35417691"/>
      </p:ext>
    </p:extLst>
  </p:cSld>
  <p:clrMapOvr>
    <a:masterClrMapping/>
  </p:clrMapOvr>
  <p:transition spd="slow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0" y="1588771"/>
            <a:ext cx="4126992" cy="2883553"/>
          </a:xfrm>
        </p:spPr>
        <p:txBody>
          <a:bodyPr/>
          <a:lstStyle/>
          <a:p>
            <a:pPr marL="0" indent="0" algn="just">
              <a:buNone/>
            </a:pPr>
            <a:r>
              <a:rPr lang="en-US" altLang="ja-JP" sz="2000" dirty="0">
                <a:latin typeface="Century Gothic" panose="020B0502020202020204" pitchFamily="34" charset="0"/>
              </a:rPr>
              <a:t>The IPv4 network header characteristics:</a:t>
            </a:r>
          </a:p>
          <a:p>
            <a:pPr lvl="1" algn="just"/>
            <a:r>
              <a:rPr lang="en-US" altLang="ja-JP" dirty="0">
                <a:latin typeface="Century Gothic" panose="020B0502020202020204" pitchFamily="34" charset="0"/>
              </a:rPr>
              <a:t>It is in binary.</a:t>
            </a:r>
          </a:p>
          <a:p>
            <a:pPr lvl="1" algn="just"/>
            <a:r>
              <a:rPr lang="en-US" altLang="ja-JP" dirty="0">
                <a:latin typeface="Century Gothic" panose="020B0502020202020204" pitchFamily="34" charset="0"/>
              </a:rPr>
              <a:t>Contains several fields of information</a:t>
            </a:r>
          </a:p>
          <a:p>
            <a:pPr lvl="1" algn="just"/>
            <a:r>
              <a:rPr lang="en-US" altLang="ja-JP" dirty="0">
                <a:latin typeface="Century Gothic" panose="020B0502020202020204" pitchFamily="34" charset="0"/>
              </a:rPr>
              <a:t>Diagram is read from left to right, 4 bytes per line</a:t>
            </a:r>
          </a:p>
          <a:p>
            <a:pPr lvl="1" algn="just"/>
            <a:r>
              <a:rPr lang="en-US" altLang="ja-JP" dirty="0">
                <a:latin typeface="Century Gothic" panose="020B0502020202020204" pitchFamily="34" charset="0"/>
              </a:rPr>
              <a:t>The two most important fields are the source and destination.</a:t>
            </a:r>
          </a:p>
          <a:p>
            <a:pPr marL="0" indent="0" algn="just">
              <a:buNone/>
            </a:pPr>
            <a:endParaRPr lang="en-US" altLang="ja-JP" sz="2000" dirty="0">
              <a:latin typeface="Century Gothic" panose="020B0502020202020204" pitchFamily="34" charset="0"/>
            </a:endParaRPr>
          </a:p>
          <a:p>
            <a:pPr marL="0" indent="0" algn="just">
              <a:buNone/>
            </a:pPr>
            <a:r>
              <a:rPr lang="en-US" altLang="ja-JP" sz="2000" dirty="0">
                <a:latin typeface="Century Gothic" panose="020B0502020202020204" pitchFamily="34" charset="0"/>
              </a:rPr>
              <a:t>Protocols may have may have one or more functions.</a:t>
            </a:r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1" y="857251"/>
            <a:ext cx="9143999" cy="731520"/>
          </a:xfrm>
        </p:spPr>
        <p:txBody>
          <a:bodyPr/>
          <a:lstStyle/>
          <a:p>
            <a:r>
              <a:rPr lang="en-US" altLang="en-US" sz="1800" dirty="0">
                <a:latin typeface="Century Gothic" panose="020B0502020202020204" pitchFamily="34" charset="0"/>
              </a:rPr>
              <a:t>IPv4 Packet</a:t>
            </a:r>
            <a:br>
              <a:rPr lang="en-US" altLang="en-US" sz="3600" dirty="0">
                <a:latin typeface="Century Gothic" panose="020B0502020202020204" pitchFamily="34" charset="0"/>
              </a:rPr>
            </a:br>
            <a:r>
              <a:rPr lang="en-US" altLang="en-US" sz="3600" dirty="0">
                <a:latin typeface="Century Gothic" panose="020B0502020202020204" pitchFamily="34" charset="0"/>
              </a:rPr>
              <a:t>IPv4 Packet Header Fields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1588771"/>
            <a:ext cx="5041393" cy="4838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16927188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2"/>
          <p:cNvSpPr txBox="1">
            <a:spLocks noGrp="1" noChangeArrowheads="1"/>
          </p:cNvSpPr>
          <p:nvPr>
            <p:ph type="title"/>
          </p:nvPr>
        </p:nvSpPr>
        <p:spPr bwMode="auto">
          <a:xfrm>
            <a:off x="1547262" y="698282"/>
            <a:ext cx="697178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b="1" u="sng" dirty="0">
                <a:latin typeface="Century Gothic" panose="020B0502020202020204" pitchFamily="34" charset="0"/>
                <a:ea typeface="新細明體" pitchFamily="18" charset="-120"/>
              </a:rPr>
              <a:t>Topic &amp; Structure of The Lesson</a:t>
            </a:r>
            <a:endParaRPr lang="en-US" altLang="zh-TW" u="sng" dirty="0">
              <a:latin typeface="Century Gothic" panose="020B0502020202020204" pitchFamily="34" charset="0"/>
              <a:ea typeface="新細明體" pitchFamily="18" charset="-120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203BE17-8BB3-DF41-A2CF-06DE014D19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3456999"/>
              </p:ext>
            </p:extLst>
          </p:nvPr>
        </p:nvGraphicFramePr>
        <p:xfrm>
          <a:off x="181608" y="1459696"/>
          <a:ext cx="8720852" cy="5016804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3736555">
                  <a:extLst>
                    <a:ext uri="{9D8B030D-6E8A-4147-A177-3AD203B41FA5}">
                      <a16:colId xmlns:a16="http://schemas.microsoft.com/office/drawing/2014/main" val="2579019526"/>
                    </a:ext>
                  </a:extLst>
                </a:gridCol>
                <a:gridCol w="4984297">
                  <a:extLst>
                    <a:ext uri="{9D8B030D-6E8A-4147-A177-3AD203B41FA5}">
                      <a16:colId xmlns:a16="http://schemas.microsoft.com/office/drawing/2014/main" val="1764220437"/>
                    </a:ext>
                  </a:extLst>
                </a:gridCol>
              </a:tblGrid>
              <a:tr h="403210"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1600" dirty="0">
                          <a:effectLst/>
                          <a:latin typeface="Century Gothic" panose="020B0502020202020204" pitchFamily="34" charset="0"/>
                        </a:rPr>
                        <a:t>Topic Title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1600" dirty="0">
                          <a:effectLst/>
                          <a:latin typeface="Century Gothic" panose="020B0502020202020204" pitchFamily="34" charset="0"/>
                        </a:rPr>
                        <a:t>Topic Objective</a:t>
                      </a:r>
                    </a:p>
                  </a:txBody>
                  <a:tcPr marL="47625" marR="47625" marT="47625" marB="47625" anchor="ctr"/>
                </a:tc>
                <a:extLst>
                  <a:ext uri="{0D108BD9-81ED-4DB2-BD59-A6C34878D82A}">
                    <a16:rowId xmlns:a16="http://schemas.microsoft.com/office/drawing/2014/main" val="742401779"/>
                  </a:ext>
                </a:extLst>
              </a:tr>
              <a:tr h="567532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600" b="0" kern="1200" dirty="0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Network Layer Characteristics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600" b="0" kern="1200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Explain how the network layer uses IP protocols for reliable communications.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7532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600" b="0" kern="1200" dirty="0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IPv4 Packet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600" b="0" kern="1200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Explain the role of the major header fields in the IPv4 packet.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67532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600" b="0" kern="1200" dirty="0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IPv6 Packet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600" b="0" kern="1200" dirty="0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Explain the role of the major header fields in the IPv6 packet.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67532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600" b="0" kern="1200" dirty="0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How a Host Routes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600" b="0" kern="1200" dirty="0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Explain how network devices use routing tables to direct packets to a destination network.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67532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600" b="0" kern="1200" dirty="0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Introduction to Routing: Router Routing Tables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600" b="0" kern="1200" dirty="0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Explain the function of fields in the routing table of a router.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6753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</a:rPr>
                        <a:t>Configure initial router settings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</a:rPr>
                        <a:t>Configure initial settings on</a:t>
                      </a:r>
                      <a:r>
                        <a:rPr lang="en-US" sz="1600" b="0" baseline="0" dirty="0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</a:rPr>
                        <a:t> an IOS Cisco Router</a:t>
                      </a: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47625" marR="47625" marT="47625" marB="47625" anchor="ctr"/>
                </a:tc>
                <a:extLst>
                  <a:ext uri="{0D108BD9-81ED-4DB2-BD59-A6C34878D82A}">
                    <a16:rowId xmlns:a16="http://schemas.microsoft.com/office/drawing/2014/main" val="3228802595"/>
                  </a:ext>
                </a:extLst>
              </a:tr>
              <a:tr h="403210"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</a:rPr>
                        <a:t>Configure</a:t>
                      </a:r>
                      <a:r>
                        <a:rPr lang="en-US" sz="1600" b="0" baseline="0" dirty="0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</a:rPr>
                        <a:t> interfaces</a:t>
                      </a: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</a:rPr>
                        <a:t>Configure</a:t>
                      </a:r>
                      <a:r>
                        <a:rPr lang="en-US" sz="1600" b="0" baseline="0" dirty="0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</a:rPr>
                        <a:t> two active interfaces on an IOS Cisco Router </a:t>
                      </a: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47625" marR="47625" marT="47625" marB="47625" anchor="ctr"/>
                </a:tc>
                <a:extLst>
                  <a:ext uri="{0D108BD9-81ED-4DB2-BD59-A6C34878D82A}">
                    <a16:rowId xmlns:a16="http://schemas.microsoft.com/office/drawing/2014/main" val="3134809945"/>
                  </a:ext>
                </a:extLst>
              </a:tr>
              <a:tr h="56753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</a:rPr>
                        <a:t>Configure</a:t>
                      </a:r>
                      <a:r>
                        <a:rPr lang="en-US" sz="1600" b="0" baseline="0" dirty="0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</a:rPr>
                        <a:t> the default gateway</a:t>
                      </a: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</a:rPr>
                        <a:t>Configure</a:t>
                      </a:r>
                      <a:r>
                        <a:rPr lang="en-US" sz="1600" b="0" baseline="0" dirty="0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</a:rPr>
                        <a:t> devices to use the default gateway</a:t>
                      </a: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47625" marR="47625" marT="47625" marB="47625" anchor="ctr"/>
                </a:tc>
                <a:extLst>
                  <a:ext uri="{0D108BD9-81ED-4DB2-BD59-A6C34878D82A}">
                    <a16:rowId xmlns:a16="http://schemas.microsoft.com/office/drawing/2014/main" val="19359258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150984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155448" y="1649586"/>
            <a:ext cx="8723376" cy="542689"/>
          </a:xfrm>
        </p:spPr>
        <p:txBody>
          <a:bodyPr/>
          <a:lstStyle/>
          <a:p>
            <a:pPr marL="0" indent="0">
              <a:buNone/>
            </a:pPr>
            <a:r>
              <a:rPr lang="en-US" altLang="ja-JP" sz="2000" dirty="0">
                <a:latin typeface="Century Gothic" panose="020B0502020202020204" pitchFamily="34" charset="0"/>
              </a:rPr>
              <a:t>Significant fields in the IPv4 header:</a:t>
            </a:r>
            <a:endParaRPr lang="en-US" altLang="ja-JP" sz="3200" dirty="0">
              <a:latin typeface="Century Gothic" panose="020B0502020202020204" pitchFamily="34" charset="0"/>
            </a:endParaRPr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1" y="857251"/>
            <a:ext cx="9143999" cy="731520"/>
          </a:xfrm>
        </p:spPr>
        <p:txBody>
          <a:bodyPr/>
          <a:lstStyle/>
          <a:p>
            <a:r>
              <a:rPr lang="en-US" altLang="en-US" sz="1800" dirty="0">
                <a:latin typeface="Century Gothic" panose="020B0502020202020204" pitchFamily="34" charset="0"/>
              </a:rPr>
              <a:t>IPv4 Packet</a:t>
            </a:r>
            <a:br>
              <a:rPr lang="en-US" altLang="en-US" sz="3600" dirty="0">
                <a:latin typeface="Century Gothic" panose="020B0502020202020204" pitchFamily="34" charset="0"/>
              </a:rPr>
            </a:br>
            <a:r>
              <a:rPr lang="en-US" altLang="en-US" sz="3600" dirty="0">
                <a:latin typeface="Century Gothic" panose="020B0502020202020204" pitchFamily="34" charset="0"/>
              </a:rPr>
              <a:t>IPv4 Packet Header Fields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8765585"/>
              </p:ext>
            </p:extLst>
          </p:nvPr>
        </p:nvGraphicFramePr>
        <p:xfrm>
          <a:off x="164592" y="2274570"/>
          <a:ext cx="8872728" cy="40274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920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807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9993">
                <a:tc>
                  <a:txBody>
                    <a:bodyPr/>
                    <a:lstStyle/>
                    <a:p>
                      <a:pPr algn="just"/>
                      <a:r>
                        <a:rPr lang="en-US" sz="1800" dirty="0">
                          <a:latin typeface="Century Gothic" panose="020B0502020202020204" pitchFamily="34" charset="0"/>
                        </a:rPr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dirty="0">
                          <a:latin typeface="Century Gothic" panose="020B0502020202020204" pitchFamily="34" charset="0"/>
                        </a:rPr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6752">
                <a:tc>
                  <a:txBody>
                    <a:bodyPr/>
                    <a:lstStyle/>
                    <a:p>
                      <a:pPr algn="just"/>
                      <a:r>
                        <a:rPr lang="en-US" sz="1800" b="1" dirty="0">
                          <a:latin typeface="Century Gothic" panose="020B0502020202020204" pitchFamily="34" charset="0"/>
                        </a:rPr>
                        <a:t>Version</a:t>
                      </a:r>
                      <a:endParaRPr lang="en-US" sz="1800" dirty="0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dirty="0">
                          <a:latin typeface="Century Gothic" panose="020B0502020202020204" pitchFamily="34" charset="0"/>
                        </a:rPr>
                        <a:t>This</a:t>
                      </a:r>
                      <a:r>
                        <a:rPr lang="en-US" sz="1800" baseline="0" dirty="0">
                          <a:latin typeface="Century Gothic" panose="020B0502020202020204" pitchFamily="34" charset="0"/>
                        </a:rPr>
                        <a:t> will be for v4, as opposed to v6, a 4 bit field= 0100  </a:t>
                      </a:r>
                      <a:endParaRPr lang="en-US" sz="1800" dirty="0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8071">
                <a:tc>
                  <a:txBody>
                    <a:bodyPr/>
                    <a:lstStyle/>
                    <a:p>
                      <a:pPr algn="just"/>
                      <a:r>
                        <a:rPr lang="en-US" sz="1800" b="1" dirty="0">
                          <a:latin typeface="Century Gothic" panose="020B0502020202020204" pitchFamily="34" charset="0"/>
                        </a:rPr>
                        <a:t>Differentiated Services</a:t>
                      </a:r>
                      <a:endParaRPr lang="en-US" sz="1800" dirty="0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dirty="0">
                          <a:latin typeface="Century Gothic" panose="020B0502020202020204" pitchFamily="34" charset="0"/>
                        </a:rPr>
                        <a:t>Used for </a:t>
                      </a:r>
                      <a:r>
                        <a:rPr lang="en-US" sz="1800" dirty="0" err="1">
                          <a:latin typeface="Century Gothic" panose="020B0502020202020204" pitchFamily="34" charset="0"/>
                        </a:rPr>
                        <a:t>QoS</a:t>
                      </a:r>
                      <a:r>
                        <a:rPr lang="en-US" sz="1800" baseline="0" dirty="0">
                          <a:latin typeface="Century Gothic" panose="020B0502020202020204" pitchFamily="34" charset="0"/>
                        </a:rPr>
                        <a:t>: </a:t>
                      </a:r>
                      <a:r>
                        <a:rPr lang="en-US" sz="1800" baseline="0" dirty="0" err="1">
                          <a:latin typeface="Century Gothic" panose="020B0502020202020204" pitchFamily="34" charset="0"/>
                        </a:rPr>
                        <a:t>DiffServ</a:t>
                      </a:r>
                      <a:r>
                        <a:rPr lang="en-US" sz="1800" baseline="0" dirty="0">
                          <a:latin typeface="Century Gothic" panose="020B0502020202020204" pitchFamily="34" charset="0"/>
                        </a:rPr>
                        <a:t> – DS field or the older </a:t>
                      </a:r>
                      <a:r>
                        <a:rPr lang="en-US" sz="1800" baseline="0" dirty="0" err="1">
                          <a:latin typeface="Century Gothic" panose="020B0502020202020204" pitchFamily="34" charset="0"/>
                        </a:rPr>
                        <a:t>IntServ</a:t>
                      </a:r>
                      <a:r>
                        <a:rPr lang="en-US" sz="1800" baseline="0" dirty="0">
                          <a:latin typeface="Century Gothic" panose="020B0502020202020204" pitchFamily="34" charset="0"/>
                        </a:rPr>
                        <a:t> – </a:t>
                      </a:r>
                      <a:r>
                        <a:rPr lang="en-US" sz="1800" baseline="0" dirty="0" err="1">
                          <a:latin typeface="Century Gothic" panose="020B0502020202020204" pitchFamily="34" charset="0"/>
                        </a:rPr>
                        <a:t>ToS</a:t>
                      </a:r>
                      <a:r>
                        <a:rPr lang="en-US" sz="1800" baseline="0" dirty="0">
                          <a:latin typeface="Century Gothic" panose="020B0502020202020204" pitchFamily="34" charset="0"/>
                        </a:rPr>
                        <a:t> or Type of Service </a:t>
                      </a:r>
                      <a:endParaRPr lang="en-US" sz="1800" dirty="0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716">
                <a:tc>
                  <a:txBody>
                    <a:bodyPr/>
                    <a:lstStyle/>
                    <a:p>
                      <a:pPr algn="just"/>
                      <a:r>
                        <a:rPr lang="en-US" sz="1800" b="1" dirty="0">
                          <a:latin typeface="Century Gothic" panose="020B0502020202020204" pitchFamily="34" charset="0"/>
                        </a:rPr>
                        <a:t>Header Checksum</a:t>
                      </a:r>
                      <a:endParaRPr lang="en-US" sz="1800" dirty="0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dirty="0">
                          <a:latin typeface="Century Gothic" panose="020B0502020202020204" pitchFamily="34" charset="0"/>
                        </a:rPr>
                        <a:t>Detect corruption in the IPv4 header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2068">
                <a:tc>
                  <a:txBody>
                    <a:bodyPr/>
                    <a:lstStyle/>
                    <a:p>
                      <a:pPr algn="just"/>
                      <a:r>
                        <a:rPr lang="en-US" sz="1800" b="1" dirty="0">
                          <a:latin typeface="Century Gothic" panose="020B0502020202020204" pitchFamily="34" charset="0"/>
                        </a:rPr>
                        <a:t>Time to Live (TTL)</a:t>
                      </a:r>
                      <a:endParaRPr lang="en-US" sz="1800" dirty="0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dirty="0">
                          <a:latin typeface="Century Gothic" panose="020B0502020202020204" pitchFamily="34" charset="0"/>
                        </a:rPr>
                        <a:t>Layer 3 hop count. When it becomes zero the router</a:t>
                      </a:r>
                      <a:r>
                        <a:rPr lang="en-US" sz="1800" baseline="0" dirty="0">
                          <a:latin typeface="Century Gothic" panose="020B0502020202020204" pitchFamily="34" charset="0"/>
                        </a:rPr>
                        <a:t> will discard the packet.</a:t>
                      </a:r>
                      <a:endParaRPr lang="en-US" sz="1800" dirty="0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5909">
                <a:tc>
                  <a:txBody>
                    <a:bodyPr/>
                    <a:lstStyle/>
                    <a:p>
                      <a:pPr algn="just"/>
                      <a:r>
                        <a:rPr lang="en-US" sz="1800" b="1" dirty="0">
                          <a:latin typeface="Century Gothic" panose="020B0502020202020204" pitchFamily="34" charset="0"/>
                        </a:rPr>
                        <a:t>Protocol</a:t>
                      </a:r>
                      <a:endParaRPr lang="en-US" sz="1800" dirty="0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dirty="0">
                          <a:latin typeface="Century Gothic" panose="020B0502020202020204" pitchFamily="34" charset="0"/>
                        </a:rPr>
                        <a:t>I.D.s next level</a:t>
                      </a:r>
                      <a:r>
                        <a:rPr lang="en-US" sz="1800" baseline="0" dirty="0">
                          <a:latin typeface="Century Gothic" panose="020B0502020202020204" pitchFamily="34" charset="0"/>
                        </a:rPr>
                        <a:t> protocol: ICMP, TCP, UDP, etc.</a:t>
                      </a:r>
                      <a:endParaRPr lang="en-US" sz="1800" dirty="0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6066">
                <a:tc>
                  <a:txBody>
                    <a:bodyPr/>
                    <a:lstStyle/>
                    <a:p>
                      <a:pPr algn="just"/>
                      <a:r>
                        <a:rPr lang="en-US" sz="1800" b="1" dirty="0">
                          <a:latin typeface="Century Gothic" panose="020B0502020202020204" pitchFamily="34" charset="0"/>
                        </a:rPr>
                        <a:t>Source IPv4 Address</a:t>
                      </a:r>
                      <a:endParaRPr lang="en-US" sz="1800" dirty="0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dirty="0">
                          <a:latin typeface="Century Gothic" panose="020B0502020202020204" pitchFamily="34" charset="0"/>
                        </a:rPr>
                        <a:t>32 bit source address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6066">
                <a:tc>
                  <a:txBody>
                    <a:bodyPr/>
                    <a:lstStyle/>
                    <a:p>
                      <a:pPr algn="just"/>
                      <a:r>
                        <a:rPr lang="en-US" sz="1800" b="1" dirty="0">
                          <a:latin typeface="Century Gothic" panose="020B0502020202020204" pitchFamily="34" charset="0"/>
                        </a:rPr>
                        <a:t>Destination IPV4 Address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dirty="0">
                          <a:latin typeface="Century Gothic" panose="020B0502020202020204" pitchFamily="34" charset="0"/>
                        </a:rPr>
                        <a:t>32 bit destination</a:t>
                      </a:r>
                      <a:r>
                        <a:rPr lang="en-US" sz="1800" baseline="0" dirty="0">
                          <a:latin typeface="Century Gothic" panose="020B0502020202020204" pitchFamily="34" charset="0"/>
                        </a:rPr>
                        <a:t> address</a:t>
                      </a:r>
                      <a:endParaRPr lang="en-US" sz="1800" dirty="0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2847908472"/>
      </p:ext>
    </p:extLst>
  </p:cSld>
  <p:clrMapOvr>
    <a:masterClrMapping/>
  </p:clrMapOvr>
  <p:transition spd="slow"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>
          <a:xfrm>
            <a:off x="224348" y="2802312"/>
            <a:ext cx="8772157" cy="838200"/>
          </a:xfrm>
        </p:spPr>
        <p:txBody>
          <a:bodyPr/>
          <a:lstStyle/>
          <a:p>
            <a:pPr algn="ctr"/>
            <a:r>
              <a:rPr lang="en-US" dirty="0"/>
              <a:t>Check your understanding – 7.2 IPv4 Packet</a:t>
            </a:r>
            <a:endParaRPr lang="en-US" altLang="en-US" sz="54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89740606"/>
      </p:ext>
    </p:extLst>
  </p:cSld>
  <p:clrMapOvr>
    <a:masterClrMapping/>
  </p:clrMapOvr>
  <p:transition spd="slow">
    <p:wip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11150" y="2263775"/>
            <a:ext cx="3854450" cy="1481138"/>
          </a:xfrm>
        </p:spPr>
        <p:txBody>
          <a:bodyPr/>
          <a:lstStyle/>
          <a:p>
            <a:pPr eaLnBrk="1" hangingPunct="1"/>
            <a:r>
              <a:rPr lang="en-CA" sz="2400" dirty="0"/>
              <a:t>7.3 IPv6 Packet</a:t>
            </a:r>
            <a:endParaRPr lang="en-US" sz="24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0257204"/>
      </p:ext>
    </p:extLst>
  </p:cSld>
  <p:clrMapOvr>
    <a:masterClrMapping/>
  </p:clrMapOvr>
  <p:transition>
    <p:wipe dir="r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Content Placeholder 2"/>
          <p:cNvSpPr>
            <a:spLocks noGrp="1"/>
          </p:cNvSpPr>
          <p:nvPr>
            <p:ph idx="1"/>
          </p:nvPr>
        </p:nvSpPr>
        <p:spPr>
          <a:xfrm>
            <a:off x="274320" y="1725197"/>
            <a:ext cx="8656320" cy="3573424"/>
          </a:xfrm>
        </p:spPr>
        <p:txBody>
          <a:bodyPr/>
          <a:lstStyle/>
          <a:p>
            <a:pPr marL="0" indent="0" algn="just">
              <a:buNone/>
            </a:pPr>
            <a:r>
              <a:rPr lang="en-US" sz="2000" dirty="0">
                <a:latin typeface="Century Gothic" panose="020B0502020202020204" pitchFamily="34" charset="0"/>
              </a:rPr>
              <a:t>IPv4 has three major limitations:</a:t>
            </a:r>
          </a:p>
          <a:p>
            <a:pPr lvl="1" algn="just"/>
            <a:r>
              <a:rPr lang="en-US" dirty="0">
                <a:latin typeface="Century Gothic" panose="020B0502020202020204" pitchFamily="34" charset="0"/>
              </a:rPr>
              <a:t>IPv4 address </a:t>
            </a:r>
            <a:r>
              <a:rPr lang="en-US" b="1" dirty="0">
                <a:latin typeface="Century Gothic" panose="020B0502020202020204" pitchFamily="34" charset="0"/>
              </a:rPr>
              <a:t>depletion</a:t>
            </a:r>
            <a:r>
              <a:rPr lang="en-US" dirty="0">
                <a:latin typeface="Century Gothic" panose="020B0502020202020204" pitchFamily="34" charset="0"/>
              </a:rPr>
              <a:t> – We have basically run out of IPv4 addressing.</a:t>
            </a:r>
          </a:p>
          <a:p>
            <a:pPr lvl="1" algn="just"/>
            <a:r>
              <a:rPr lang="en-US" b="1" dirty="0">
                <a:latin typeface="Century Gothic" panose="020B0502020202020204" pitchFamily="34" charset="0"/>
              </a:rPr>
              <a:t>Lack of end-to-end connectivity </a:t>
            </a:r>
            <a:r>
              <a:rPr lang="en-US" dirty="0">
                <a:latin typeface="Century Gothic" panose="020B0502020202020204" pitchFamily="34" charset="0"/>
              </a:rPr>
              <a:t>– To make IPv4 survive this long, private addressing and NAT were created. This ended direct communications with public addressing.</a:t>
            </a:r>
          </a:p>
          <a:p>
            <a:pPr lvl="1" algn="just"/>
            <a:r>
              <a:rPr lang="en-US" b="1" dirty="0">
                <a:latin typeface="Century Gothic" panose="020B0502020202020204" pitchFamily="34" charset="0"/>
              </a:rPr>
              <a:t>Increased network complexity </a:t>
            </a:r>
            <a:r>
              <a:rPr lang="en-US" dirty="0">
                <a:latin typeface="Century Gothic" panose="020B0502020202020204" pitchFamily="34" charset="0"/>
              </a:rPr>
              <a:t>– NAT was meant as temporary solution and creates issues on the network as a side effect of manipulating the network headers addressing. NAT causes latency and troubleshooting issues.</a:t>
            </a:r>
          </a:p>
          <a:p>
            <a:pPr lvl="1" algn="just"/>
            <a:endParaRPr lang="en-CA" altLang="en-US" sz="2800" dirty="0">
              <a:latin typeface="Century Gothic" panose="020B0502020202020204" pitchFamily="34" charset="0"/>
            </a:endParaRPr>
          </a:p>
          <a:p>
            <a:pPr lvl="1" algn="just"/>
            <a:endParaRPr lang="en-CA" altLang="en-US" sz="2800" dirty="0">
              <a:latin typeface="Century Gothic" panose="020B0502020202020204" pitchFamily="34" charset="0"/>
            </a:endParaRPr>
          </a:p>
          <a:p>
            <a:pPr lvl="1" algn="just"/>
            <a:endParaRPr lang="en-CA" altLang="en-US" sz="2800" dirty="0">
              <a:latin typeface="Century Gothic" panose="020B0502020202020204" pitchFamily="34" charset="0"/>
            </a:endParaRPr>
          </a:p>
          <a:p>
            <a:pPr lvl="1" algn="just"/>
            <a:endParaRPr lang="en-CA" altLang="en-US" sz="2800" dirty="0">
              <a:latin typeface="Century Gothic" panose="020B0502020202020204" pitchFamily="34" charset="0"/>
            </a:endParaRPr>
          </a:p>
          <a:p>
            <a:pPr lvl="1" algn="just"/>
            <a:endParaRPr lang="en-CA" altLang="en-US" sz="2800" dirty="0">
              <a:latin typeface="Century Gothic" panose="020B0502020202020204" pitchFamily="34" charset="0"/>
            </a:endParaRPr>
          </a:p>
          <a:p>
            <a:pPr lvl="1" algn="just"/>
            <a:endParaRPr lang="en-CA" altLang="en-US" sz="2800" dirty="0">
              <a:latin typeface="Century Gothic" panose="020B0502020202020204" pitchFamily="34" charset="0"/>
            </a:endParaRPr>
          </a:p>
        </p:txBody>
      </p:sp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800" dirty="0">
                <a:latin typeface="Century Gothic" panose="020B0502020202020204" pitchFamily="34" charset="0"/>
              </a:rPr>
              <a:t>IPv6 Packets</a:t>
            </a:r>
            <a:br>
              <a:rPr lang="en-US" altLang="en-US" sz="3600" dirty="0">
                <a:latin typeface="Century Gothic" panose="020B0502020202020204" pitchFamily="34" charset="0"/>
              </a:rPr>
            </a:br>
            <a:r>
              <a:rPr lang="en-US" altLang="en-US" sz="3600" dirty="0">
                <a:latin typeface="Century Gothic" panose="020B0502020202020204" pitchFamily="34" charset="0"/>
              </a:rPr>
              <a:t>Limitations of IPv4</a:t>
            </a:r>
            <a:endParaRPr lang="en-CA" altLang="en-US" sz="360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3897596"/>
      </p:ext>
    </p:extLst>
  </p:cSld>
  <p:clrMapOvr>
    <a:masterClrMapping/>
  </p:clrMapOvr>
  <p:transition spd="slow">
    <p:wip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Content Placeholder 2"/>
          <p:cNvSpPr>
            <a:spLocks noGrp="1"/>
          </p:cNvSpPr>
          <p:nvPr>
            <p:ph idx="1"/>
          </p:nvPr>
        </p:nvSpPr>
        <p:spPr>
          <a:xfrm>
            <a:off x="243840" y="1725197"/>
            <a:ext cx="8557260" cy="3841213"/>
          </a:xfrm>
        </p:spPr>
        <p:txBody>
          <a:bodyPr/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US" dirty="0">
                <a:latin typeface="Century Gothic" panose="020B0502020202020204" pitchFamily="34" charset="0"/>
              </a:rPr>
              <a:t>IPv6 was developed by Internet Engineering Task Force (IETF).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dirty="0">
                <a:latin typeface="Century Gothic" panose="020B0502020202020204" pitchFamily="34" charset="0"/>
              </a:rPr>
              <a:t>IPv6 overcomes the limitations of IPv4.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dirty="0">
                <a:latin typeface="Century Gothic" panose="020B0502020202020204" pitchFamily="34" charset="0"/>
              </a:rPr>
              <a:t>Improvements that IPv6 provides: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US" b="1" dirty="0">
                <a:latin typeface="Century Gothic" panose="020B0502020202020204" pitchFamily="34" charset="0"/>
              </a:rPr>
              <a:t>Increased address space </a:t>
            </a:r>
            <a:r>
              <a:rPr lang="en-US" dirty="0">
                <a:latin typeface="Century Gothic" panose="020B0502020202020204" pitchFamily="34" charset="0"/>
              </a:rPr>
              <a:t>– based on 128 bit address, not 32 bits</a:t>
            </a:r>
            <a:endParaRPr lang="fr-FR" dirty="0">
              <a:latin typeface="Century Gothic" panose="020B0502020202020204" pitchFamily="34" charset="0"/>
            </a:endParaRP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US" b="1" dirty="0">
                <a:latin typeface="Century Gothic" panose="020B0502020202020204" pitchFamily="34" charset="0"/>
              </a:rPr>
              <a:t>Improved packet handling </a:t>
            </a:r>
            <a:r>
              <a:rPr lang="en-US" dirty="0">
                <a:latin typeface="Century Gothic" panose="020B0502020202020204" pitchFamily="34" charset="0"/>
              </a:rPr>
              <a:t>– simplified header with fewer fields</a:t>
            </a:r>
            <a:endParaRPr lang="en-US" b="1" dirty="0">
              <a:latin typeface="Century Gothic" panose="020B0502020202020204" pitchFamily="34" charset="0"/>
            </a:endParaRP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US" b="1" dirty="0">
                <a:latin typeface="Century Gothic" panose="020B0502020202020204" pitchFamily="34" charset="0"/>
              </a:rPr>
              <a:t>Eliminates the need for NAT </a:t>
            </a:r>
            <a:r>
              <a:rPr lang="en-US" dirty="0">
                <a:latin typeface="Century Gothic" panose="020B0502020202020204" pitchFamily="34" charset="0"/>
              </a:rPr>
              <a:t>– since there is a huge amount of addressing, there is no need to use private addressing internally and be mapped to a shared public address</a:t>
            </a:r>
            <a:endParaRPr lang="en-CA" altLang="en-US" dirty="0">
              <a:latin typeface="Century Gothic" panose="020B0502020202020204" pitchFamily="34" charset="0"/>
            </a:endParaRPr>
          </a:p>
          <a:p>
            <a:pPr lvl="1" algn="just"/>
            <a:endParaRPr lang="en-CA" altLang="en-US" sz="2400" dirty="0">
              <a:latin typeface="Century Gothic" panose="020B0502020202020204" pitchFamily="34" charset="0"/>
            </a:endParaRPr>
          </a:p>
        </p:txBody>
      </p:sp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800" dirty="0">
                <a:latin typeface="Century Gothic" panose="020B0502020202020204" pitchFamily="34" charset="0"/>
              </a:rPr>
              <a:t>IPv6 Packets</a:t>
            </a:r>
            <a:br>
              <a:rPr lang="en-US" altLang="en-US" sz="3600" dirty="0">
                <a:latin typeface="Century Gothic" panose="020B0502020202020204" pitchFamily="34" charset="0"/>
              </a:rPr>
            </a:br>
            <a:r>
              <a:rPr lang="en-US" altLang="en-US" sz="3600" dirty="0">
                <a:latin typeface="Century Gothic" panose="020B0502020202020204" pitchFamily="34" charset="0"/>
              </a:rPr>
              <a:t>IPv6 Overview</a:t>
            </a:r>
            <a:endParaRPr lang="en-CA" altLang="en-US" sz="360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9626249"/>
      </p:ext>
    </p:extLst>
  </p:cSld>
  <p:clrMapOvr>
    <a:masterClrMapping/>
  </p:clrMapOvr>
  <p:transition spd="slow">
    <p:wip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>
          <a:xfrm>
            <a:off x="213678" y="717533"/>
            <a:ext cx="8145462" cy="838200"/>
          </a:xfrm>
        </p:spPr>
        <p:txBody>
          <a:bodyPr/>
          <a:lstStyle/>
          <a:p>
            <a:r>
              <a:rPr lang="en-US" altLang="en-US" sz="1800" dirty="0">
                <a:latin typeface="Century Gothic" panose="020B0502020202020204" pitchFamily="34" charset="0"/>
              </a:rPr>
              <a:t>IPv6 Packets</a:t>
            </a:r>
            <a:br>
              <a:rPr lang="en-US" altLang="en-US" sz="3600" dirty="0">
                <a:latin typeface="Century Gothic" panose="020B0502020202020204" pitchFamily="34" charset="0"/>
              </a:rPr>
            </a:br>
            <a:r>
              <a:rPr lang="en-US" altLang="en-US" sz="3600" dirty="0">
                <a:latin typeface="Century Gothic" panose="020B0502020202020204" pitchFamily="34" charset="0"/>
              </a:rPr>
              <a:t>IPv6 Overview (Continued)</a:t>
            </a:r>
            <a:endParaRPr lang="en-CA" altLang="en-US" sz="3600" dirty="0">
              <a:latin typeface="Century Gothic" panose="020B0502020202020204" pitchFamily="34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83"/>
          <a:stretch/>
        </p:blipFill>
        <p:spPr bwMode="auto">
          <a:xfrm>
            <a:off x="1544285" y="1418573"/>
            <a:ext cx="6670075" cy="5119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35641802"/>
      </p:ext>
    </p:extLst>
  </p:cSld>
  <p:clrMapOvr>
    <a:masterClrMapping/>
  </p:clrMapOvr>
  <p:transition spd="slow">
    <p:wip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Content Placeholder 2"/>
          <p:cNvSpPr>
            <a:spLocks noGrp="1"/>
          </p:cNvSpPr>
          <p:nvPr>
            <p:ph idx="1"/>
          </p:nvPr>
        </p:nvSpPr>
        <p:spPr>
          <a:xfrm>
            <a:off x="137160" y="2082622"/>
            <a:ext cx="3359855" cy="3733082"/>
          </a:xfrm>
        </p:spPr>
        <p:txBody>
          <a:bodyPr/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US" sz="1800" dirty="0">
                <a:latin typeface="Century Gothic" panose="020B0502020202020204" pitchFamily="34" charset="0"/>
              </a:rPr>
              <a:t>The IPv6 header is simplified, but not smaller.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1800" dirty="0">
                <a:latin typeface="Century Gothic" panose="020B0502020202020204" pitchFamily="34" charset="0"/>
              </a:rPr>
              <a:t>The header is fixed at 40 Bytes or octets long.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1800" dirty="0">
                <a:latin typeface="Century Gothic" panose="020B0502020202020204" pitchFamily="34" charset="0"/>
              </a:rPr>
              <a:t>Several IPv4 fields were removed to improve performance.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1800" dirty="0">
                <a:latin typeface="Century Gothic" panose="020B0502020202020204" pitchFamily="34" charset="0"/>
              </a:rPr>
              <a:t>Some IPv4 fields were removed to improve performance:</a:t>
            </a:r>
          </a:p>
          <a:p>
            <a:pPr lvl="1" algn="just"/>
            <a:r>
              <a:rPr lang="en-US" sz="1800" dirty="0">
                <a:latin typeface="Century Gothic" panose="020B0502020202020204" pitchFamily="34" charset="0"/>
              </a:rPr>
              <a:t>Flag</a:t>
            </a:r>
          </a:p>
          <a:p>
            <a:pPr lvl="1" algn="just"/>
            <a:r>
              <a:rPr lang="en-US" sz="1800" dirty="0">
                <a:latin typeface="Century Gothic" panose="020B0502020202020204" pitchFamily="34" charset="0"/>
              </a:rPr>
              <a:t>Fragment Offset</a:t>
            </a:r>
          </a:p>
          <a:p>
            <a:pPr lvl="1" algn="just"/>
            <a:r>
              <a:rPr lang="en-US" sz="1800" dirty="0">
                <a:latin typeface="Century Gothic" panose="020B0502020202020204" pitchFamily="34" charset="0"/>
              </a:rPr>
              <a:t>Header Checksum</a:t>
            </a:r>
          </a:p>
          <a:p>
            <a:pPr lvl="1" algn="just"/>
            <a:endParaRPr lang="en-CA" altLang="en-US" sz="2400" dirty="0">
              <a:latin typeface="Century Gothic" panose="020B0502020202020204" pitchFamily="34" charset="0"/>
            </a:endParaRPr>
          </a:p>
        </p:txBody>
      </p:sp>
      <p:sp>
        <p:nvSpPr>
          <p:cNvPr id="13314" name="Title 1"/>
          <p:cNvSpPr>
            <a:spLocks noGrp="1"/>
          </p:cNvSpPr>
          <p:nvPr>
            <p:ph type="title"/>
          </p:nvPr>
        </p:nvSpPr>
        <p:spPr>
          <a:xfrm>
            <a:off x="260735" y="1201675"/>
            <a:ext cx="8145462" cy="838200"/>
          </a:xfrm>
        </p:spPr>
        <p:txBody>
          <a:bodyPr/>
          <a:lstStyle/>
          <a:p>
            <a:r>
              <a:rPr lang="en-US" altLang="en-US" sz="1800" dirty="0">
                <a:latin typeface="Century Gothic" panose="020B0502020202020204" pitchFamily="34" charset="0"/>
              </a:rPr>
              <a:t>IPv6 Packets</a:t>
            </a:r>
            <a:br>
              <a:rPr lang="en-US" altLang="en-US" sz="3600" dirty="0">
                <a:latin typeface="Century Gothic" panose="020B0502020202020204" pitchFamily="34" charset="0"/>
              </a:rPr>
            </a:br>
            <a:r>
              <a:rPr lang="en-US" altLang="en-US" sz="3600" dirty="0">
                <a:latin typeface="Century Gothic" panose="020B0502020202020204" pitchFamily="34" charset="0"/>
              </a:rPr>
              <a:t>IPv4 Packet Header Fields in the IPv6 Packet Header</a:t>
            </a:r>
            <a:endParaRPr lang="en-CA" altLang="en-US" sz="3600" dirty="0">
              <a:latin typeface="Century Gothic" panose="020B0502020202020204" pitchFamily="34" charset="0"/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7015" y="2159510"/>
            <a:ext cx="5526755" cy="35793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08556440"/>
      </p:ext>
    </p:extLst>
  </p:cSld>
  <p:clrMapOvr>
    <a:masterClrMapping/>
  </p:clrMapOvr>
  <p:transition spd="slow">
    <p:wip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Content Placeholder 2"/>
          <p:cNvSpPr>
            <a:spLocks noGrp="1"/>
          </p:cNvSpPr>
          <p:nvPr>
            <p:ph idx="1"/>
          </p:nvPr>
        </p:nvSpPr>
        <p:spPr>
          <a:xfrm>
            <a:off x="123574" y="1725198"/>
            <a:ext cx="8243186" cy="457933"/>
          </a:xfrm>
        </p:spPr>
        <p:txBody>
          <a:bodyPr/>
          <a:lstStyle/>
          <a:p>
            <a:pPr marL="0" indent="0">
              <a:buNone/>
            </a:pPr>
            <a:r>
              <a:rPr lang="en-US" altLang="ja-JP" sz="2000" dirty="0">
                <a:latin typeface="Century Gothic" panose="020B0502020202020204" pitchFamily="34" charset="0"/>
              </a:rPr>
              <a:t>Significant fields in the IPv4 header:</a:t>
            </a:r>
          </a:p>
          <a:p>
            <a:pPr lvl="1"/>
            <a:endParaRPr lang="en-CA" altLang="en-US" sz="2800" dirty="0">
              <a:latin typeface="Century Gothic" panose="020B0502020202020204" pitchFamily="34" charset="0"/>
            </a:endParaRPr>
          </a:p>
        </p:txBody>
      </p:sp>
      <p:sp>
        <p:nvSpPr>
          <p:cNvPr id="13314" name="Title 1"/>
          <p:cNvSpPr>
            <a:spLocks noGrp="1"/>
          </p:cNvSpPr>
          <p:nvPr>
            <p:ph type="title"/>
          </p:nvPr>
        </p:nvSpPr>
        <p:spPr>
          <a:xfrm>
            <a:off x="396558" y="748013"/>
            <a:ext cx="8145462" cy="838200"/>
          </a:xfrm>
        </p:spPr>
        <p:txBody>
          <a:bodyPr/>
          <a:lstStyle/>
          <a:p>
            <a:r>
              <a:rPr lang="en-US" altLang="en-US" sz="2000" dirty="0">
                <a:latin typeface="Century Gothic" panose="020B0502020202020204" pitchFamily="34" charset="0"/>
              </a:rPr>
              <a:t>IPv6 Packets</a:t>
            </a:r>
            <a:br>
              <a:rPr lang="en-US" altLang="en-US" sz="4000" dirty="0">
                <a:latin typeface="Century Gothic" panose="020B0502020202020204" pitchFamily="34" charset="0"/>
              </a:rPr>
            </a:br>
            <a:r>
              <a:rPr lang="en-US" altLang="en-US" sz="3600" dirty="0">
                <a:latin typeface="Century Gothic" panose="020B0502020202020204" pitchFamily="34" charset="0"/>
              </a:rPr>
              <a:t>IPv6 Packet Header</a:t>
            </a:r>
            <a:endParaRPr lang="en-CA" altLang="en-US" sz="3600" dirty="0">
              <a:latin typeface="Century Gothic" panose="020B0502020202020204" pitchFamily="34" charset="0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21407"/>
              </p:ext>
            </p:extLst>
          </p:nvPr>
        </p:nvGraphicFramePr>
        <p:xfrm>
          <a:off x="249936" y="2183131"/>
          <a:ext cx="8750808" cy="33514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591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916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9993">
                <a:tc>
                  <a:txBody>
                    <a:bodyPr/>
                    <a:lstStyle/>
                    <a:p>
                      <a:pPr algn="just"/>
                      <a:r>
                        <a:rPr lang="en-US" dirty="0">
                          <a:latin typeface="Century Gothic" panose="020B0502020202020204" pitchFamily="34" charset="0"/>
                        </a:rPr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dirty="0">
                          <a:latin typeface="Century Gothic" panose="020B0502020202020204" pitchFamily="34" charset="0"/>
                        </a:rPr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6752">
                <a:tc>
                  <a:txBody>
                    <a:bodyPr/>
                    <a:lstStyle/>
                    <a:p>
                      <a:pPr algn="just"/>
                      <a:r>
                        <a:rPr lang="en-US" b="1" dirty="0">
                          <a:latin typeface="Century Gothic" panose="020B0502020202020204" pitchFamily="34" charset="0"/>
                        </a:rPr>
                        <a:t>Version</a:t>
                      </a:r>
                      <a:endParaRPr lang="en-US" dirty="0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dirty="0">
                          <a:latin typeface="Century Gothic" panose="020B0502020202020204" pitchFamily="34" charset="0"/>
                        </a:rPr>
                        <a:t>This</a:t>
                      </a:r>
                      <a:r>
                        <a:rPr lang="en-US" baseline="0" dirty="0">
                          <a:latin typeface="Century Gothic" panose="020B0502020202020204" pitchFamily="34" charset="0"/>
                        </a:rPr>
                        <a:t> will be for v6, as opposed to v4, a 4 bit field= 0110  </a:t>
                      </a:r>
                      <a:endParaRPr lang="en-US" dirty="0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8071">
                <a:tc>
                  <a:txBody>
                    <a:bodyPr/>
                    <a:lstStyle/>
                    <a:p>
                      <a:pPr algn="just"/>
                      <a:r>
                        <a:rPr lang="en-US" b="1" dirty="0">
                          <a:latin typeface="Century Gothic" panose="020B0502020202020204" pitchFamily="34" charset="0"/>
                        </a:rPr>
                        <a:t>Traffic Class</a:t>
                      </a:r>
                      <a:endParaRPr lang="en-US" dirty="0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dirty="0">
                          <a:latin typeface="Century Gothic" panose="020B0502020202020204" pitchFamily="34" charset="0"/>
                        </a:rPr>
                        <a:t>Used for </a:t>
                      </a:r>
                      <a:r>
                        <a:rPr lang="en-US" dirty="0" err="1">
                          <a:latin typeface="Century Gothic" panose="020B0502020202020204" pitchFamily="34" charset="0"/>
                        </a:rPr>
                        <a:t>QoS</a:t>
                      </a:r>
                      <a:r>
                        <a:rPr lang="en-US" baseline="0" dirty="0">
                          <a:latin typeface="Century Gothic" panose="020B0502020202020204" pitchFamily="34" charset="0"/>
                        </a:rPr>
                        <a:t>: Equivalent to </a:t>
                      </a:r>
                      <a:r>
                        <a:rPr lang="en-US" baseline="0" dirty="0" err="1">
                          <a:latin typeface="Century Gothic" panose="020B0502020202020204" pitchFamily="34" charset="0"/>
                        </a:rPr>
                        <a:t>DiffServ</a:t>
                      </a:r>
                      <a:r>
                        <a:rPr lang="en-US" baseline="0" dirty="0">
                          <a:latin typeface="Century Gothic" panose="020B0502020202020204" pitchFamily="34" charset="0"/>
                        </a:rPr>
                        <a:t> – DS field </a:t>
                      </a:r>
                      <a:endParaRPr lang="en-US" dirty="0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716">
                <a:tc>
                  <a:txBody>
                    <a:bodyPr/>
                    <a:lstStyle/>
                    <a:p>
                      <a:pPr algn="just"/>
                      <a:r>
                        <a:rPr lang="en-US" b="1" dirty="0">
                          <a:latin typeface="Century Gothic" panose="020B0502020202020204" pitchFamily="34" charset="0"/>
                        </a:rPr>
                        <a:t>Flow Label</a:t>
                      </a:r>
                      <a:endParaRPr lang="en-US" dirty="0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baseline="0" dirty="0">
                          <a:latin typeface="Century Gothic" panose="020B0502020202020204" pitchFamily="34" charset="0"/>
                        </a:rPr>
                        <a:t>Informs device to handle identical flow labels the same way, </a:t>
                      </a:r>
                      <a:r>
                        <a:rPr lang="en-US" dirty="0">
                          <a:latin typeface="Century Gothic" panose="020B0502020202020204" pitchFamily="34" charset="0"/>
                        </a:rPr>
                        <a:t>20 bit field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2068">
                <a:tc>
                  <a:txBody>
                    <a:bodyPr/>
                    <a:lstStyle/>
                    <a:p>
                      <a:pPr algn="just"/>
                      <a:r>
                        <a:rPr lang="en-US" b="1" dirty="0">
                          <a:latin typeface="Century Gothic" panose="020B0502020202020204" pitchFamily="34" charset="0"/>
                        </a:rPr>
                        <a:t>Payload Length</a:t>
                      </a:r>
                      <a:endParaRPr lang="en-US" dirty="0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dirty="0">
                          <a:latin typeface="Century Gothic" panose="020B0502020202020204" pitchFamily="34" charset="0"/>
                        </a:rPr>
                        <a:t>This 16-bit field indicates the length of the data portion or payload of the IPv6 packet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5909">
                <a:tc>
                  <a:txBody>
                    <a:bodyPr/>
                    <a:lstStyle/>
                    <a:p>
                      <a:pPr algn="just"/>
                      <a:r>
                        <a:rPr lang="en-US" b="1" dirty="0">
                          <a:latin typeface="Century Gothic" panose="020B0502020202020204" pitchFamily="34" charset="0"/>
                        </a:rPr>
                        <a:t>Next Header</a:t>
                      </a:r>
                      <a:endParaRPr lang="en-US" dirty="0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dirty="0">
                          <a:latin typeface="Century Gothic" panose="020B0502020202020204" pitchFamily="34" charset="0"/>
                        </a:rPr>
                        <a:t>I.D.s next level</a:t>
                      </a:r>
                      <a:r>
                        <a:rPr lang="en-US" baseline="0" dirty="0">
                          <a:latin typeface="Century Gothic" panose="020B0502020202020204" pitchFamily="34" charset="0"/>
                        </a:rPr>
                        <a:t> protocol: ICMP, TCP, UDP, etc.</a:t>
                      </a:r>
                      <a:endParaRPr lang="en-US" dirty="0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5909">
                <a:tc>
                  <a:txBody>
                    <a:bodyPr/>
                    <a:lstStyle/>
                    <a:p>
                      <a:pPr algn="just"/>
                      <a:r>
                        <a:rPr lang="en-US" b="1" dirty="0">
                          <a:latin typeface="Century Gothic" panose="020B0502020202020204" pitchFamily="34" charset="0"/>
                        </a:rPr>
                        <a:t>Hop Limit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Century Gothic" panose="020B0502020202020204" pitchFamily="34" charset="0"/>
                        </a:rPr>
                        <a:t>Replaces</a:t>
                      </a:r>
                      <a:r>
                        <a:rPr lang="en-US" baseline="0" dirty="0">
                          <a:latin typeface="Century Gothic" panose="020B0502020202020204" pitchFamily="34" charset="0"/>
                        </a:rPr>
                        <a:t> TTL field </a:t>
                      </a:r>
                      <a:r>
                        <a:rPr lang="en-US" dirty="0">
                          <a:latin typeface="Century Gothic" panose="020B0502020202020204" pitchFamily="34" charset="0"/>
                        </a:rPr>
                        <a:t>Layer 3 hop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6066">
                <a:tc>
                  <a:txBody>
                    <a:bodyPr/>
                    <a:lstStyle/>
                    <a:p>
                      <a:pPr algn="just"/>
                      <a:r>
                        <a:rPr lang="en-US" b="1" dirty="0">
                          <a:latin typeface="Century Gothic" panose="020B0502020202020204" pitchFamily="34" charset="0"/>
                        </a:rPr>
                        <a:t>Source IPv4 Address</a:t>
                      </a:r>
                      <a:endParaRPr lang="en-US" dirty="0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dirty="0">
                          <a:latin typeface="Century Gothic" panose="020B0502020202020204" pitchFamily="34" charset="0"/>
                        </a:rPr>
                        <a:t>128 bit source address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6066">
                <a:tc>
                  <a:txBody>
                    <a:bodyPr/>
                    <a:lstStyle/>
                    <a:p>
                      <a:pPr algn="just"/>
                      <a:r>
                        <a:rPr lang="en-US" b="1" dirty="0">
                          <a:latin typeface="Century Gothic" panose="020B0502020202020204" pitchFamily="34" charset="0"/>
                        </a:rPr>
                        <a:t>Destination IPV4 Address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dirty="0">
                          <a:latin typeface="Century Gothic" panose="020B0502020202020204" pitchFamily="34" charset="0"/>
                        </a:rPr>
                        <a:t>128 bit destination</a:t>
                      </a:r>
                      <a:r>
                        <a:rPr lang="en-US" baseline="0" dirty="0">
                          <a:latin typeface="Century Gothic" panose="020B0502020202020204" pitchFamily="34" charset="0"/>
                        </a:rPr>
                        <a:t> address</a:t>
                      </a:r>
                      <a:endParaRPr lang="en-US" dirty="0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6285323"/>
      </p:ext>
    </p:extLst>
  </p:cSld>
  <p:clrMapOvr>
    <a:masterClrMapping/>
  </p:clrMapOvr>
  <p:transition spd="slow">
    <p:wip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Content Placeholder 2"/>
          <p:cNvSpPr>
            <a:spLocks noGrp="1"/>
          </p:cNvSpPr>
          <p:nvPr>
            <p:ph idx="1"/>
          </p:nvPr>
        </p:nvSpPr>
        <p:spPr>
          <a:xfrm>
            <a:off x="336934" y="2014758"/>
            <a:ext cx="8243186" cy="3073117"/>
          </a:xfrm>
        </p:spPr>
        <p:txBody>
          <a:bodyPr/>
          <a:lstStyle/>
          <a:p>
            <a:pPr marL="0" indent="0" algn="just">
              <a:buNone/>
            </a:pPr>
            <a:r>
              <a:rPr lang="en-US" sz="2000" dirty="0">
                <a:latin typeface="Century Gothic" panose="020B0502020202020204" pitchFamily="34" charset="0"/>
              </a:rPr>
              <a:t>IPv6 packet may also contain extension headers (EH). </a:t>
            </a:r>
          </a:p>
          <a:p>
            <a:pPr marL="0" indent="0" algn="just">
              <a:buNone/>
            </a:pPr>
            <a:r>
              <a:rPr lang="en-US" sz="2000" dirty="0">
                <a:latin typeface="Century Gothic" panose="020B0502020202020204" pitchFamily="34" charset="0"/>
              </a:rPr>
              <a:t>EH headers characteristics: 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Century Gothic" panose="020B0502020202020204" pitchFamily="34" charset="0"/>
              </a:rPr>
              <a:t>provide optional network layer information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altLang="en-US" sz="2000" dirty="0">
                <a:latin typeface="Century Gothic" panose="020B0502020202020204" pitchFamily="34" charset="0"/>
              </a:rPr>
              <a:t>are optional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altLang="en-US" sz="2000" dirty="0">
                <a:latin typeface="Century Gothic" panose="020B0502020202020204" pitchFamily="34" charset="0"/>
              </a:rPr>
              <a:t>are placed between IPv6 header and the payload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altLang="en-US" sz="2000" dirty="0">
                <a:latin typeface="Century Gothic" panose="020B0502020202020204" pitchFamily="34" charset="0"/>
              </a:rPr>
              <a:t>may be used for fragmentation, security, mobility support, etc.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en-US" altLang="en-US" sz="2000" dirty="0">
              <a:latin typeface="Century Gothic" panose="020B0502020202020204" pitchFamily="34" charset="0"/>
            </a:endParaRPr>
          </a:p>
          <a:p>
            <a:pPr marL="0" indent="0" algn="just">
              <a:buNone/>
            </a:pPr>
            <a:r>
              <a:rPr lang="en-US" altLang="en-US" sz="2000" b="1" dirty="0">
                <a:latin typeface="Century Gothic" panose="020B0502020202020204" pitchFamily="34" charset="0"/>
              </a:rPr>
              <a:t>Note: </a:t>
            </a:r>
            <a:r>
              <a:rPr lang="en-US" altLang="en-US" sz="2000" dirty="0">
                <a:latin typeface="Century Gothic" panose="020B0502020202020204" pitchFamily="34" charset="0"/>
              </a:rPr>
              <a:t>Unlike IPv4, routers do not fragment IPv6 packets.</a:t>
            </a:r>
            <a:endParaRPr lang="en-CA" altLang="en-US" sz="2000" dirty="0">
              <a:latin typeface="Century Gothic" panose="020B0502020202020204" pitchFamily="34" charset="0"/>
            </a:endParaRPr>
          </a:p>
        </p:txBody>
      </p:sp>
      <p:sp>
        <p:nvSpPr>
          <p:cNvPr id="13314" name="Title 1"/>
          <p:cNvSpPr>
            <a:spLocks noGrp="1"/>
          </p:cNvSpPr>
          <p:nvPr>
            <p:ph type="title"/>
          </p:nvPr>
        </p:nvSpPr>
        <p:spPr>
          <a:xfrm>
            <a:off x="594678" y="885173"/>
            <a:ext cx="8145462" cy="838200"/>
          </a:xfrm>
        </p:spPr>
        <p:txBody>
          <a:bodyPr/>
          <a:lstStyle/>
          <a:p>
            <a:r>
              <a:rPr lang="en-US" altLang="en-US" sz="1800" dirty="0">
                <a:latin typeface="Century Gothic" panose="020B0502020202020204" pitchFamily="34" charset="0"/>
              </a:rPr>
              <a:t>IPv6 Packets</a:t>
            </a:r>
            <a:br>
              <a:rPr lang="en-US" altLang="en-US" sz="3600" dirty="0">
                <a:latin typeface="Century Gothic" panose="020B0502020202020204" pitchFamily="34" charset="0"/>
              </a:rPr>
            </a:br>
            <a:r>
              <a:rPr lang="en-US" altLang="en-US" sz="3600" dirty="0">
                <a:latin typeface="Century Gothic" panose="020B0502020202020204" pitchFamily="34" charset="0"/>
              </a:rPr>
              <a:t>IPv6 Packet Header (Continued)</a:t>
            </a:r>
            <a:endParaRPr lang="en-CA" altLang="en-US" sz="360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1385603"/>
      </p:ext>
    </p:extLst>
  </p:cSld>
  <p:clrMapOvr>
    <a:masterClrMapping/>
  </p:clrMapOvr>
  <p:transition spd="slow">
    <p:wip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>
          <a:xfrm>
            <a:off x="224348" y="2802312"/>
            <a:ext cx="8772157" cy="838200"/>
          </a:xfrm>
        </p:spPr>
        <p:txBody>
          <a:bodyPr/>
          <a:lstStyle/>
          <a:p>
            <a:pPr algn="ctr"/>
            <a:r>
              <a:rPr lang="en-US" dirty="0"/>
              <a:t>Check your understanding – 7.3 IPv6 Packet</a:t>
            </a:r>
            <a:endParaRPr lang="en-US" altLang="en-US" sz="54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07657520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 dirty="0">
                <a:latin typeface="Century Gothic" panose="020B0502020202020204" pitchFamily="34" charset="0"/>
                <a:ea typeface="新細明體" pitchFamily="18" charset="-120"/>
              </a:rPr>
              <a:t>At the end of this topic, You should be able to:</a:t>
            </a:r>
          </a:p>
          <a:p>
            <a:pPr marL="625475" lvl="1" indent="-285750" algn="just"/>
            <a:r>
              <a:rPr lang="en-US" dirty="0">
                <a:latin typeface="Century Gothic" panose="020B0502020202020204" pitchFamily="34" charset="0"/>
              </a:rPr>
              <a:t>Describe the purpose of the network layer in data communication.</a:t>
            </a:r>
          </a:p>
          <a:p>
            <a:pPr marL="625475" lvl="1" indent="-285750" algn="just"/>
            <a:r>
              <a:rPr lang="en-US" dirty="0">
                <a:latin typeface="Century Gothic" panose="020B0502020202020204" pitchFamily="34" charset="0"/>
              </a:rPr>
              <a:t>Explain why the IPv4 protocol requires other layers to provide reliability. </a:t>
            </a:r>
          </a:p>
          <a:p>
            <a:pPr marL="625475" lvl="1" indent="-285750" algn="just"/>
            <a:r>
              <a:rPr lang="en-US" dirty="0">
                <a:latin typeface="Century Gothic" panose="020B0502020202020204" pitchFamily="34" charset="0"/>
              </a:rPr>
              <a:t>Explain how a host device uses routing tables to direct packets to itself, a local destination, or a default gateway.</a:t>
            </a:r>
          </a:p>
          <a:p>
            <a:pPr marL="627063" lvl="1" indent="-285750" algn="just"/>
            <a:r>
              <a:rPr lang="en-US" dirty="0">
                <a:latin typeface="Century Gothic" panose="020B0502020202020204" pitchFamily="34" charset="0"/>
              </a:rPr>
              <a:t>Describe the common components and interfaces of a router.</a:t>
            </a:r>
          </a:p>
          <a:p>
            <a:pPr marL="627063" lvl="1" indent="-285750" algn="just"/>
            <a:r>
              <a:rPr lang="en-US" dirty="0">
                <a:latin typeface="Century Gothic" panose="020B0502020202020204" pitchFamily="34" charset="0"/>
              </a:rPr>
              <a:t>Describe the boot-up process of a Cisco IOS router</a:t>
            </a:r>
          </a:p>
          <a:p>
            <a:pPr marL="627063" lvl="1" indent="-285750" algn="just"/>
            <a:r>
              <a:rPr lang="en-US" dirty="0">
                <a:latin typeface="Century Gothic" panose="020B0502020202020204" pitchFamily="34" charset="0"/>
              </a:rPr>
              <a:t>Configure initial settings and interfaces on a Cisco IOS router.</a:t>
            </a:r>
          </a:p>
          <a:p>
            <a:pPr marL="627063" lvl="1" indent="-285750" algn="just"/>
            <a:r>
              <a:rPr lang="en-US" dirty="0">
                <a:latin typeface="Century Gothic" panose="020B0502020202020204" pitchFamily="34" charset="0"/>
              </a:rPr>
              <a:t>Configure devices to use the default gateway.</a:t>
            </a:r>
          </a:p>
          <a:p>
            <a:endParaRPr lang="en-US" dirty="0"/>
          </a:p>
        </p:txBody>
      </p:sp>
      <p:sp>
        <p:nvSpPr>
          <p:cNvPr id="5" name="Text Box 2"/>
          <p:cNvSpPr txBox="1">
            <a:spLocks noGrp="1" noChangeArrowheads="1"/>
          </p:cNvSpPr>
          <p:nvPr>
            <p:ph type="title"/>
          </p:nvPr>
        </p:nvSpPr>
        <p:spPr bwMode="auto">
          <a:xfrm>
            <a:off x="2345543" y="826186"/>
            <a:ext cx="4560864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b="1" u="sng" dirty="0">
                <a:latin typeface="Century Gothic" panose="020B0502020202020204" pitchFamily="34" charset="0"/>
                <a:ea typeface="新細明體" pitchFamily="18" charset="-120"/>
              </a:rPr>
              <a:t>Learning Outcomes</a:t>
            </a:r>
          </a:p>
        </p:txBody>
      </p:sp>
    </p:spTree>
    <p:extLst>
      <p:ext uri="{BB962C8B-B14F-4D97-AF65-F5344CB8AC3E}">
        <p14:creationId xmlns:p14="http://schemas.microsoft.com/office/powerpoint/2010/main" val="37765323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11150" y="2263775"/>
            <a:ext cx="3854450" cy="1481138"/>
          </a:xfrm>
        </p:spPr>
        <p:txBody>
          <a:bodyPr/>
          <a:lstStyle/>
          <a:p>
            <a:pPr eaLnBrk="1" hangingPunct="1"/>
            <a:r>
              <a:rPr lang="en-CA" sz="2400" dirty="0"/>
              <a:t>7.4 How a Host Routes</a:t>
            </a:r>
            <a:endParaRPr lang="en-US" sz="24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473816"/>
      </p:ext>
    </p:extLst>
  </p:cSld>
  <p:clrMapOvr>
    <a:masterClrMapping/>
  </p:clrMapOvr>
  <p:transition>
    <p:wipe dir="r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9" name="Rectangle 3"/>
          <p:cNvSpPr>
            <a:spLocks noGrp="1" noChangeArrowheads="1"/>
          </p:cNvSpPr>
          <p:nvPr>
            <p:ph idx="1"/>
          </p:nvPr>
        </p:nvSpPr>
        <p:spPr>
          <a:xfrm>
            <a:off x="185928" y="1568755"/>
            <a:ext cx="8516566" cy="2250825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latin typeface="Century Gothic" panose="020B0502020202020204" pitchFamily="34" charset="0"/>
              </a:rPr>
              <a:t>Packets are always created at the source.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latin typeface="Century Gothic" panose="020B0502020202020204" pitchFamily="34" charset="0"/>
              </a:rPr>
              <a:t>Each host devices creates their own routing table.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latin typeface="Century Gothic" panose="020B0502020202020204" pitchFamily="34" charset="0"/>
              </a:rPr>
              <a:t>A host can send packets to the following:</a:t>
            </a:r>
          </a:p>
          <a:p>
            <a:pPr lvl="1"/>
            <a:r>
              <a:rPr lang="en-US" sz="1800" dirty="0">
                <a:latin typeface="Century Gothic" panose="020B0502020202020204" pitchFamily="34" charset="0"/>
              </a:rPr>
              <a:t>Itself – 127.0.0.1 (IPv4), ::1 (IPv6)</a:t>
            </a:r>
          </a:p>
          <a:p>
            <a:pPr lvl="1"/>
            <a:r>
              <a:rPr lang="en-US" sz="1800" dirty="0">
                <a:latin typeface="Century Gothic" panose="020B0502020202020204" pitchFamily="34" charset="0"/>
              </a:rPr>
              <a:t>Local Hosts – destination is on the same LAN</a:t>
            </a:r>
          </a:p>
          <a:p>
            <a:pPr lvl="1"/>
            <a:r>
              <a:rPr lang="en-US" sz="1800" dirty="0">
                <a:latin typeface="Century Gothic" panose="020B0502020202020204" pitchFamily="34" charset="0"/>
              </a:rPr>
              <a:t>Remote Hosts – devices are not on the same LAN </a:t>
            </a:r>
          </a:p>
        </p:txBody>
      </p:sp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" y="857251"/>
            <a:ext cx="9144000" cy="685800"/>
          </a:xfrm>
        </p:spPr>
        <p:txBody>
          <a:bodyPr/>
          <a:lstStyle/>
          <a:p>
            <a:r>
              <a:rPr lang="en-US" altLang="en-US" sz="1800" dirty="0">
                <a:latin typeface="Century Gothic" panose="020B0502020202020204" pitchFamily="34" charset="0"/>
              </a:rPr>
              <a:t>How a Host Routes</a:t>
            </a:r>
            <a:br>
              <a:rPr lang="en-US" altLang="en-US" sz="1800" dirty="0">
                <a:latin typeface="Century Gothic" panose="020B0502020202020204" pitchFamily="34" charset="0"/>
              </a:rPr>
            </a:br>
            <a:r>
              <a:rPr lang="en-US" altLang="en-US" sz="3600" dirty="0">
                <a:latin typeface="Century Gothic" panose="020B0502020202020204" pitchFamily="34" charset="0"/>
              </a:rPr>
              <a:t>Host Forwarding Decision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6271" y="3909211"/>
            <a:ext cx="6991423" cy="2800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21852094"/>
      </p:ext>
    </p:extLst>
  </p:cSld>
  <p:clrMapOvr>
    <a:masterClrMapping/>
  </p:clrMapOvr>
  <p:transition spd="slow">
    <p:wip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9" name="Rectangle 3"/>
          <p:cNvSpPr>
            <a:spLocks noGrp="1" noChangeArrowheads="1"/>
          </p:cNvSpPr>
          <p:nvPr>
            <p:ph idx="1"/>
          </p:nvPr>
        </p:nvSpPr>
        <p:spPr>
          <a:xfrm>
            <a:off x="71628" y="1435390"/>
            <a:ext cx="8915400" cy="2530460"/>
          </a:xfrm>
        </p:spPr>
        <p:txBody>
          <a:bodyPr/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US" sz="1800" dirty="0">
                <a:latin typeface="Century Gothic" panose="020B0502020202020204" pitchFamily="34" charset="0"/>
              </a:rPr>
              <a:t>The Source device determines whether the destination is local or remote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1800" dirty="0">
                <a:latin typeface="Century Gothic" panose="020B0502020202020204" pitchFamily="34" charset="0"/>
              </a:rPr>
              <a:t>Method of determination: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US" sz="1800" dirty="0">
                <a:latin typeface="Century Gothic" panose="020B0502020202020204" pitchFamily="34" charset="0"/>
              </a:rPr>
              <a:t>IPv4 – Source uses its own IP address and Subnet mask, along with the destination IP address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US" sz="1800" dirty="0">
                <a:latin typeface="Century Gothic" panose="020B0502020202020204" pitchFamily="34" charset="0"/>
              </a:rPr>
              <a:t>IPv6 – Source uses the network address and prefix advertised by the local router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1800" dirty="0">
                <a:latin typeface="Century Gothic" panose="020B0502020202020204" pitchFamily="34" charset="0"/>
              </a:rPr>
              <a:t>Local traffic is dumped out the host interface to be handled by an intermediary device.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1800" dirty="0">
                <a:latin typeface="Century Gothic" panose="020B0502020202020204" pitchFamily="34" charset="0"/>
              </a:rPr>
              <a:t>Remote traffic is forwarded directly to the default gateway on the LAN.</a:t>
            </a:r>
          </a:p>
        </p:txBody>
      </p:sp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>
          <a:xfrm>
            <a:off x="71628" y="749590"/>
            <a:ext cx="9144000" cy="685800"/>
          </a:xfrm>
        </p:spPr>
        <p:txBody>
          <a:bodyPr/>
          <a:lstStyle/>
          <a:p>
            <a:r>
              <a:rPr lang="en-US" altLang="en-US" sz="1800" dirty="0">
                <a:latin typeface="Century Gothic" panose="020B0502020202020204" pitchFamily="34" charset="0"/>
              </a:rPr>
              <a:t>How a Host Routes</a:t>
            </a:r>
            <a:br>
              <a:rPr lang="en-US" altLang="en-US" sz="1800" dirty="0">
                <a:latin typeface="Century Gothic" panose="020B0502020202020204" pitchFamily="34" charset="0"/>
              </a:rPr>
            </a:br>
            <a:r>
              <a:rPr lang="en-US" altLang="en-US" dirty="0">
                <a:latin typeface="Century Gothic" panose="020B0502020202020204" pitchFamily="34" charset="0"/>
              </a:rPr>
              <a:t>Host Forwarding Decision (Continued)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0964" y="4493936"/>
            <a:ext cx="6573396" cy="2211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77034666"/>
      </p:ext>
    </p:extLst>
  </p:cSld>
  <p:clrMapOvr>
    <a:masterClrMapping/>
  </p:clrMapOvr>
  <p:transition spd="slow">
    <p:wip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9" name="Rectangle 3"/>
          <p:cNvSpPr>
            <a:spLocks noGrp="1" noChangeArrowheads="1"/>
          </p:cNvSpPr>
          <p:nvPr>
            <p:ph idx="1"/>
          </p:nvPr>
        </p:nvSpPr>
        <p:spPr>
          <a:xfrm>
            <a:off x="365761" y="1678302"/>
            <a:ext cx="8535435" cy="3376044"/>
          </a:xfrm>
        </p:spPr>
        <p:txBody>
          <a:bodyPr/>
          <a:lstStyle/>
          <a:p>
            <a:pPr marL="0" indent="0" algn="just">
              <a:buNone/>
            </a:pPr>
            <a:r>
              <a:rPr lang="en-US" sz="2000" dirty="0">
                <a:latin typeface="Century Gothic" panose="020B0502020202020204" pitchFamily="34" charset="0"/>
              </a:rPr>
              <a:t>A router or layer 3 switch can be a default-gateway.</a:t>
            </a:r>
          </a:p>
          <a:p>
            <a:pPr marL="0" indent="0" algn="just">
              <a:buNone/>
            </a:pPr>
            <a:r>
              <a:rPr lang="en-US" sz="2000" dirty="0">
                <a:latin typeface="Century Gothic" panose="020B0502020202020204" pitchFamily="34" charset="0"/>
              </a:rPr>
              <a:t>Features of a default gateway (DGW):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US" sz="1800" dirty="0">
                <a:latin typeface="Century Gothic" panose="020B0502020202020204" pitchFamily="34" charset="0"/>
              </a:rPr>
              <a:t>It must have an IP address in the same range as the rest of the LAN.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US" sz="1800" dirty="0">
                <a:latin typeface="Century Gothic" panose="020B0502020202020204" pitchFamily="34" charset="0"/>
              </a:rPr>
              <a:t>It can accept data from the LAN and is capable of forwarding traffic off of the LAN.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US" sz="1800" dirty="0">
                <a:latin typeface="Century Gothic" panose="020B0502020202020204" pitchFamily="34" charset="0"/>
              </a:rPr>
              <a:t>It can route to other networks.</a:t>
            </a:r>
          </a:p>
          <a:p>
            <a:pPr marL="0" indent="0" algn="just">
              <a:buNone/>
            </a:pPr>
            <a:r>
              <a:rPr lang="en-US" sz="2000" dirty="0">
                <a:latin typeface="Century Gothic" panose="020B0502020202020204" pitchFamily="34" charset="0"/>
              </a:rPr>
              <a:t>If a device has no default gateway or a bad default gateway, its traffic will not be able to leave the LAN.</a:t>
            </a:r>
          </a:p>
          <a:p>
            <a:pPr lvl="1" algn="just"/>
            <a:endParaRPr lang="en-US" sz="1800" dirty="0">
              <a:latin typeface="Century Gothic" panose="020B0502020202020204" pitchFamily="34" charset="0"/>
            </a:endParaRPr>
          </a:p>
        </p:txBody>
      </p:sp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857251"/>
            <a:ext cx="9144000" cy="757551"/>
          </a:xfrm>
        </p:spPr>
        <p:txBody>
          <a:bodyPr/>
          <a:lstStyle/>
          <a:p>
            <a:r>
              <a:rPr lang="en-US" altLang="en-US" sz="1800" dirty="0">
                <a:latin typeface="Century Gothic" panose="020B0502020202020204" pitchFamily="34" charset="0"/>
              </a:rPr>
              <a:t>How a Host Routes</a:t>
            </a:r>
            <a:br>
              <a:rPr lang="en-US" altLang="en-US" sz="1800" dirty="0">
                <a:latin typeface="Century Gothic" panose="020B0502020202020204" pitchFamily="34" charset="0"/>
              </a:rPr>
            </a:br>
            <a:r>
              <a:rPr lang="en-US" altLang="en-US" sz="3600" dirty="0">
                <a:latin typeface="Century Gothic" panose="020B0502020202020204" pitchFamily="34" charset="0"/>
              </a:rPr>
              <a:t>Default Gateway</a:t>
            </a:r>
          </a:p>
        </p:txBody>
      </p:sp>
    </p:spTree>
    <p:extLst>
      <p:ext uri="{BB962C8B-B14F-4D97-AF65-F5344CB8AC3E}">
        <p14:creationId xmlns:p14="http://schemas.microsoft.com/office/powerpoint/2010/main" val="1348850369"/>
      </p:ext>
    </p:extLst>
  </p:cSld>
  <p:clrMapOvr>
    <a:masterClrMapping/>
  </p:clrMapOvr>
  <p:transition spd="slow">
    <p:wip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6703" y="4180230"/>
            <a:ext cx="5797297" cy="26777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5299" name="Rectangle 3"/>
          <p:cNvSpPr>
            <a:spLocks noGrp="1" noChangeArrowheads="1"/>
          </p:cNvSpPr>
          <p:nvPr>
            <p:ph idx="1"/>
          </p:nvPr>
        </p:nvSpPr>
        <p:spPr>
          <a:xfrm>
            <a:off x="116116" y="1678302"/>
            <a:ext cx="8881581" cy="3794491"/>
          </a:xfrm>
        </p:spPr>
        <p:txBody>
          <a:bodyPr/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Century Gothic" panose="020B0502020202020204" pitchFamily="34" charset="0"/>
              </a:rPr>
              <a:t>The host will know the default gateway (DGW) either statically or through DHCP in IPv4.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Century Gothic" panose="020B0502020202020204" pitchFamily="34" charset="0"/>
              </a:rPr>
              <a:t>IPv6 sends the DGW through a router solicitation (RS) or can be configured manually.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Century Gothic" panose="020B0502020202020204" pitchFamily="34" charset="0"/>
              </a:rPr>
              <a:t> A DGW is static route which will be a last resort route in the routing table.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Century Gothic" panose="020B0502020202020204" pitchFamily="34" charset="0"/>
              </a:rPr>
              <a:t>All device on the LAN will need the DGW of the router if they intend to send traffic remotely.</a:t>
            </a:r>
          </a:p>
        </p:txBody>
      </p:sp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857251"/>
            <a:ext cx="9144000" cy="757551"/>
          </a:xfrm>
        </p:spPr>
        <p:txBody>
          <a:bodyPr/>
          <a:lstStyle/>
          <a:p>
            <a:r>
              <a:rPr lang="en-US" altLang="en-US" sz="1800" dirty="0">
                <a:latin typeface="Century Gothic" panose="020B0502020202020204" pitchFamily="34" charset="0"/>
              </a:rPr>
              <a:t>How a Host Routes</a:t>
            </a:r>
            <a:br>
              <a:rPr lang="en-US" altLang="en-US" sz="1800" dirty="0">
                <a:latin typeface="Century Gothic" panose="020B0502020202020204" pitchFamily="34" charset="0"/>
              </a:rPr>
            </a:br>
            <a:r>
              <a:rPr lang="en-US" altLang="en-US" sz="3600" dirty="0">
                <a:latin typeface="Century Gothic" panose="020B0502020202020204" pitchFamily="34" charset="0"/>
              </a:rPr>
              <a:t>A Host Routes to the Default Gateway</a:t>
            </a:r>
          </a:p>
        </p:txBody>
      </p:sp>
    </p:spTree>
    <p:extLst>
      <p:ext uri="{BB962C8B-B14F-4D97-AF65-F5344CB8AC3E}">
        <p14:creationId xmlns:p14="http://schemas.microsoft.com/office/powerpoint/2010/main" val="1575278443"/>
      </p:ext>
    </p:extLst>
  </p:cSld>
  <p:clrMapOvr>
    <a:masterClrMapping/>
  </p:clrMapOvr>
  <p:transition spd="slow">
    <p:wip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9" name="Rectangle 3"/>
          <p:cNvSpPr>
            <a:spLocks noGrp="1" noChangeArrowheads="1"/>
          </p:cNvSpPr>
          <p:nvPr>
            <p:ph idx="1"/>
          </p:nvPr>
        </p:nvSpPr>
        <p:spPr>
          <a:xfrm>
            <a:off x="116115" y="1678302"/>
            <a:ext cx="2977605" cy="3794491"/>
          </a:xfrm>
        </p:spPr>
        <p:txBody>
          <a:bodyPr/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Century Gothic" panose="020B0502020202020204" pitchFamily="34" charset="0"/>
              </a:rPr>
              <a:t>On Windows, route print or </a:t>
            </a:r>
            <a:r>
              <a:rPr lang="en-US" sz="2000" dirty="0" err="1">
                <a:latin typeface="Century Gothic" panose="020B0502020202020204" pitchFamily="34" charset="0"/>
              </a:rPr>
              <a:t>netstat</a:t>
            </a:r>
            <a:r>
              <a:rPr lang="en-US" sz="2000" dirty="0">
                <a:latin typeface="Century Gothic" panose="020B0502020202020204" pitchFamily="34" charset="0"/>
              </a:rPr>
              <a:t>  -r to display the PC routing table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Century Gothic" panose="020B0502020202020204" pitchFamily="34" charset="0"/>
              </a:rPr>
              <a:t>Three sections displayed by these two commands:</a:t>
            </a:r>
          </a:p>
          <a:p>
            <a:pPr lvl="1" algn="just"/>
            <a:r>
              <a:rPr lang="en-US" dirty="0">
                <a:latin typeface="Century Gothic" panose="020B0502020202020204" pitchFamily="34" charset="0"/>
              </a:rPr>
              <a:t>Interface List – all potential interfaces and MAC addressing</a:t>
            </a:r>
          </a:p>
          <a:p>
            <a:pPr lvl="1" algn="just"/>
            <a:r>
              <a:rPr lang="en-US" dirty="0">
                <a:latin typeface="Century Gothic" panose="020B0502020202020204" pitchFamily="34" charset="0"/>
              </a:rPr>
              <a:t>IPv4 Routing Table</a:t>
            </a:r>
          </a:p>
          <a:p>
            <a:pPr lvl="1" algn="just"/>
            <a:r>
              <a:rPr lang="en-US" dirty="0">
                <a:latin typeface="Century Gothic" panose="020B0502020202020204" pitchFamily="34" charset="0"/>
              </a:rPr>
              <a:t>IPv6 Routing Table</a:t>
            </a:r>
          </a:p>
        </p:txBody>
      </p:sp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857251"/>
            <a:ext cx="8969694" cy="757551"/>
          </a:xfrm>
        </p:spPr>
        <p:txBody>
          <a:bodyPr/>
          <a:lstStyle/>
          <a:p>
            <a:r>
              <a:rPr lang="en-US" altLang="en-US" sz="1800" dirty="0">
                <a:latin typeface="Century Gothic" panose="020B0502020202020204" pitchFamily="34" charset="0"/>
              </a:rPr>
              <a:t>How a Host Routes </a:t>
            </a:r>
            <a:br>
              <a:rPr lang="en-US" altLang="en-US" sz="1800" dirty="0">
                <a:latin typeface="Century Gothic" panose="020B0502020202020204" pitchFamily="34" charset="0"/>
              </a:rPr>
            </a:br>
            <a:r>
              <a:rPr lang="en-US" altLang="en-US" sz="3600" dirty="0">
                <a:latin typeface="Century Gothic" panose="020B0502020202020204" pitchFamily="34" charset="0"/>
              </a:rPr>
              <a:t>Host Routing Tables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0"/>
          <a:stretch/>
        </p:blipFill>
        <p:spPr bwMode="auto">
          <a:xfrm>
            <a:off x="3194765" y="1678302"/>
            <a:ext cx="5774929" cy="40927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00361195"/>
      </p:ext>
    </p:extLst>
  </p:cSld>
  <p:clrMapOvr>
    <a:masterClrMapping/>
  </p:clrMapOvr>
  <p:transition spd="slow">
    <p:wip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>
          <a:xfrm>
            <a:off x="224348" y="2802312"/>
            <a:ext cx="8772157" cy="838200"/>
          </a:xfrm>
        </p:spPr>
        <p:txBody>
          <a:bodyPr/>
          <a:lstStyle/>
          <a:p>
            <a:pPr algn="ctr"/>
            <a:r>
              <a:rPr lang="en-US" dirty="0"/>
              <a:t>Check your understanding – 7.4 How a Host Routes</a:t>
            </a:r>
            <a:endParaRPr lang="en-US" altLang="en-US" sz="54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3707980"/>
      </p:ext>
    </p:extLst>
  </p:cSld>
  <p:clrMapOvr>
    <a:masterClrMapping/>
  </p:clrMapOvr>
  <p:transition spd="slow">
    <p:wip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11150" y="2263775"/>
            <a:ext cx="3854450" cy="1481138"/>
          </a:xfrm>
        </p:spPr>
        <p:txBody>
          <a:bodyPr/>
          <a:lstStyle/>
          <a:p>
            <a:pPr eaLnBrk="1" hangingPunct="1"/>
            <a:r>
              <a:rPr lang="en-CA" sz="2400" dirty="0"/>
              <a:t>7.5 Introduction to Routing – Router Routing Table </a:t>
            </a:r>
            <a:endParaRPr lang="en-US" sz="24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145807"/>
      </p:ext>
    </p:extLst>
  </p:cSld>
  <p:clrMapOvr>
    <a:masterClrMapping/>
  </p:clrMapOvr>
  <p:transition>
    <p:wipe dir="r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Content Placeholder 2"/>
          <p:cNvSpPr>
            <a:spLocks noGrp="1"/>
          </p:cNvSpPr>
          <p:nvPr>
            <p:ph idx="1"/>
          </p:nvPr>
        </p:nvSpPr>
        <p:spPr>
          <a:xfrm>
            <a:off x="173255" y="1679349"/>
            <a:ext cx="8807116" cy="538969"/>
          </a:xfrm>
        </p:spPr>
        <p:txBody>
          <a:bodyPr/>
          <a:lstStyle/>
          <a:p>
            <a:pPr marL="0" indent="0" algn="just">
              <a:buNone/>
            </a:pPr>
            <a:r>
              <a:rPr lang="en-US" sz="2000" dirty="0">
                <a:latin typeface="Century Gothic" panose="020B0502020202020204" pitchFamily="34" charset="0"/>
              </a:rPr>
              <a:t>What happens when the router receives the frame from the host device?</a:t>
            </a:r>
            <a:endParaRPr lang="en-CA" altLang="en-US" sz="2000" dirty="0">
              <a:latin typeface="Century Gothic" panose="020B0502020202020204" pitchFamily="34" charset="0"/>
            </a:endParaRPr>
          </a:p>
          <a:p>
            <a:pPr lvl="1" algn="just"/>
            <a:endParaRPr lang="en-CA" altLang="en-US" sz="1800" dirty="0">
              <a:latin typeface="Century Gothic" panose="020B0502020202020204" pitchFamily="34" charset="0"/>
            </a:endParaRPr>
          </a:p>
        </p:txBody>
      </p:sp>
      <p:sp>
        <p:nvSpPr>
          <p:cNvPr id="13314" name="Title 1"/>
          <p:cNvSpPr>
            <a:spLocks noGrp="1"/>
          </p:cNvSpPr>
          <p:nvPr>
            <p:ph type="title"/>
          </p:nvPr>
        </p:nvSpPr>
        <p:spPr>
          <a:xfrm>
            <a:off x="173255" y="658269"/>
            <a:ext cx="8145462" cy="838200"/>
          </a:xfrm>
        </p:spPr>
        <p:txBody>
          <a:bodyPr/>
          <a:lstStyle/>
          <a:p>
            <a:r>
              <a:rPr lang="en-US" altLang="en-US" sz="1600" dirty="0">
                <a:latin typeface="Century Gothic" panose="020B0502020202020204" pitchFamily="34" charset="0"/>
              </a:rPr>
              <a:t>Introduction to Routing</a:t>
            </a:r>
            <a:br>
              <a:rPr lang="en-US" altLang="en-US" dirty="0">
                <a:latin typeface="Century Gothic" panose="020B0502020202020204" pitchFamily="34" charset="0"/>
              </a:rPr>
            </a:br>
            <a:r>
              <a:rPr lang="en-US" altLang="en-US" dirty="0">
                <a:latin typeface="Century Gothic" panose="020B0502020202020204" pitchFamily="34" charset="0"/>
              </a:rPr>
              <a:t>Router Packet Forwarding Decision</a:t>
            </a:r>
            <a:endParaRPr lang="en-CA" altLang="en-US" dirty="0">
              <a:latin typeface="Century Gothic" panose="020B0502020202020204" pitchFamily="34" charset="0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255" y="2401198"/>
            <a:ext cx="6227545" cy="37976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2739" y="2422335"/>
            <a:ext cx="2983832" cy="18776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94122325"/>
      </p:ext>
    </p:extLst>
  </p:cSld>
  <p:clrMapOvr>
    <a:masterClrMapping/>
  </p:clrMapOvr>
  <p:transition spd="slow">
    <p:wip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Content Placeholder 2"/>
          <p:cNvSpPr>
            <a:spLocks noGrp="1"/>
          </p:cNvSpPr>
          <p:nvPr>
            <p:ph idx="1"/>
          </p:nvPr>
        </p:nvSpPr>
        <p:spPr>
          <a:xfrm>
            <a:off x="181635" y="1656194"/>
            <a:ext cx="8853715" cy="2422943"/>
          </a:xfrm>
        </p:spPr>
        <p:txBody>
          <a:bodyPr/>
          <a:lstStyle/>
          <a:p>
            <a:pPr marL="0" indent="0" algn="just">
              <a:buNone/>
            </a:pPr>
            <a:r>
              <a:rPr lang="en-US" sz="2000" dirty="0">
                <a:latin typeface="Century Gothic" panose="020B0502020202020204" pitchFamily="34" charset="0"/>
              </a:rPr>
              <a:t>There three types of routes in a router’s routing table: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altLang="en-US" sz="2000" b="1" dirty="0">
                <a:latin typeface="Century Gothic" panose="020B0502020202020204" pitchFamily="34" charset="0"/>
              </a:rPr>
              <a:t>Directly Connected </a:t>
            </a:r>
            <a:r>
              <a:rPr lang="en-US" altLang="en-US" sz="2000" dirty="0">
                <a:latin typeface="Century Gothic" panose="020B0502020202020204" pitchFamily="34" charset="0"/>
              </a:rPr>
              <a:t>– These routes are automatically added by the router, provided the interface is active and has addressing.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altLang="en-US" sz="2000" b="1" dirty="0">
                <a:latin typeface="Century Gothic" panose="020B0502020202020204" pitchFamily="34" charset="0"/>
              </a:rPr>
              <a:t>Remote</a:t>
            </a:r>
            <a:r>
              <a:rPr lang="en-US" altLang="en-US" sz="2000" dirty="0">
                <a:latin typeface="Century Gothic" panose="020B0502020202020204" pitchFamily="34" charset="0"/>
              </a:rPr>
              <a:t> – These are the routes the router does not have a direct connection and may be learned: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US" altLang="en-US" dirty="0">
                <a:latin typeface="Century Gothic" panose="020B0502020202020204" pitchFamily="34" charset="0"/>
              </a:rPr>
              <a:t>Manually – with a static route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US" altLang="en-US" dirty="0">
                <a:latin typeface="Century Gothic" panose="020B0502020202020204" pitchFamily="34" charset="0"/>
              </a:rPr>
              <a:t>Dynamically – by using a routing protocol to have the routers share their information with each other</a:t>
            </a:r>
          </a:p>
          <a:p>
            <a:pPr lvl="1" algn="just"/>
            <a:endParaRPr lang="en-CA" altLang="en-US" dirty="0">
              <a:latin typeface="Century Gothic" panose="020B0502020202020204" pitchFamily="34" charset="0"/>
            </a:endParaRPr>
          </a:p>
          <a:p>
            <a:pPr lvl="1" algn="just"/>
            <a:endParaRPr lang="en-CA" altLang="en-US" dirty="0">
              <a:latin typeface="Century Gothic" panose="020B0502020202020204" pitchFamily="34" charset="0"/>
            </a:endParaRPr>
          </a:p>
        </p:txBody>
      </p:sp>
      <p:sp>
        <p:nvSpPr>
          <p:cNvPr id="13314" name="Title 1"/>
          <p:cNvSpPr>
            <a:spLocks noGrp="1"/>
          </p:cNvSpPr>
          <p:nvPr>
            <p:ph type="title"/>
          </p:nvPr>
        </p:nvSpPr>
        <p:spPr>
          <a:xfrm>
            <a:off x="181635" y="687053"/>
            <a:ext cx="8145462" cy="838200"/>
          </a:xfrm>
        </p:spPr>
        <p:txBody>
          <a:bodyPr/>
          <a:lstStyle/>
          <a:p>
            <a:r>
              <a:rPr lang="en-US" altLang="en-US" sz="1600" dirty="0">
                <a:latin typeface="Century Gothic" panose="020B0502020202020204" pitchFamily="34" charset="0"/>
              </a:rPr>
              <a:t>Introduction to Routing</a:t>
            </a:r>
            <a:br>
              <a:rPr lang="en-US" altLang="en-US" dirty="0">
                <a:latin typeface="Century Gothic" panose="020B0502020202020204" pitchFamily="34" charset="0"/>
              </a:rPr>
            </a:br>
            <a:r>
              <a:rPr lang="en-US" altLang="en-US" dirty="0">
                <a:latin typeface="Century Gothic" panose="020B0502020202020204" pitchFamily="34" charset="0"/>
              </a:rPr>
              <a:t>IP Router Routing Table</a:t>
            </a:r>
            <a:endParaRPr lang="en-CA" altLang="en-US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7005864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5638" y="1687390"/>
            <a:ext cx="8145462" cy="4720787"/>
          </a:xfrm>
        </p:spPr>
        <p:txBody>
          <a:bodyPr/>
          <a:lstStyle/>
          <a:p>
            <a:r>
              <a:rPr lang="en-US" altLang="en-US" sz="2000" b="1" dirty="0">
                <a:latin typeface="Century Gothic" panose="020B0502020202020204" pitchFamily="34" charset="0"/>
              </a:rPr>
              <a:t>If you have mastered this topic, </a:t>
            </a:r>
            <a:r>
              <a:rPr lang="en-US" altLang="en-US" sz="2000" b="1" dirty="0">
                <a:solidFill>
                  <a:srgbClr val="990000"/>
                </a:solidFill>
                <a:latin typeface="Century Gothic" panose="020B0502020202020204" pitchFamily="34" charset="0"/>
              </a:rPr>
              <a:t>you should be able to use the following terms correctly in your assignments and exams</a:t>
            </a:r>
            <a:r>
              <a:rPr lang="en-US" altLang="en-US" sz="2000" b="1" dirty="0">
                <a:latin typeface="Century Gothic" panose="020B0502020202020204" pitchFamily="34" charset="0"/>
              </a:rPr>
              <a:t>:</a:t>
            </a:r>
          </a:p>
          <a:p>
            <a:r>
              <a:rPr lang="en-US" altLang="en-US" sz="2000" dirty="0">
                <a:latin typeface="Century Gothic" panose="020B0502020202020204" pitchFamily="34" charset="0"/>
              </a:rPr>
              <a:t>Best effort delivery</a:t>
            </a:r>
          </a:p>
          <a:p>
            <a:r>
              <a:rPr lang="en-US" altLang="en-US" sz="2000" dirty="0">
                <a:latin typeface="Century Gothic" panose="020B0502020202020204" pitchFamily="34" charset="0"/>
              </a:rPr>
              <a:t>Connectionless</a:t>
            </a:r>
          </a:p>
          <a:p>
            <a:r>
              <a:rPr lang="en-US" altLang="en-US" sz="2000" dirty="0">
                <a:latin typeface="Century Gothic" panose="020B0502020202020204" pitchFamily="34" charset="0"/>
              </a:rPr>
              <a:t>Routing</a:t>
            </a:r>
          </a:p>
          <a:p>
            <a:r>
              <a:rPr lang="en-US" altLang="en-US" sz="2000" dirty="0">
                <a:latin typeface="Century Gothic" panose="020B0502020202020204" pitchFamily="34" charset="0"/>
              </a:rPr>
              <a:t>Default gateway</a:t>
            </a:r>
          </a:p>
          <a:p>
            <a:r>
              <a:rPr lang="en-US" altLang="en-US" sz="2000" dirty="0">
                <a:latin typeface="Century Gothic" panose="020B0502020202020204" pitchFamily="34" charset="0"/>
              </a:rPr>
              <a:t>Basic router configuration steps</a:t>
            </a:r>
          </a:p>
          <a:p>
            <a:r>
              <a:rPr lang="en-US" altLang="en-US" sz="2000" dirty="0">
                <a:latin typeface="Century Gothic" panose="020B0502020202020204" pitchFamily="34" charset="0"/>
              </a:rPr>
              <a:t>Configure interfaces</a:t>
            </a:r>
          </a:p>
          <a:p>
            <a:r>
              <a:rPr lang="en-US" altLang="en-US" sz="2000" dirty="0">
                <a:latin typeface="Century Gothic" panose="020B0502020202020204" pitchFamily="34" charset="0"/>
              </a:rPr>
              <a:t>Verify interface configuration</a:t>
            </a:r>
          </a:p>
          <a:p>
            <a:r>
              <a:rPr lang="en-US" altLang="en-US" sz="2000" dirty="0">
                <a:latin typeface="Century Gothic" panose="020B0502020202020204" pitchFamily="34" charset="0"/>
              </a:rPr>
              <a:t>Configure default gateway</a:t>
            </a:r>
          </a:p>
          <a:p>
            <a:endParaRPr lang="en-US" altLang="en-US" sz="1800" dirty="0">
              <a:latin typeface="Century Gothic" panose="020B0502020202020204" pitchFamily="34" charset="0"/>
            </a:endParaRPr>
          </a:p>
          <a:p>
            <a:endParaRPr lang="en-US" sz="2800" b="1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US" b="1" u="sng" dirty="0"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Key Terms You Must Be Able To Use</a:t>
            </a:r>
            <a:endParaRPr lang="en-US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51519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Content Placeholder 2"/>
          <p:cNvSpPr>
            <a:spLocks noGrp="1"/>
          </p:cNvSpPr>
          <p:nvPr>
            <p:ph idx="1"/>
          </p:nvPr>
        </p:nvSpPr>
        <p:spPr>
          <a:xfrm>
            <a:off x="290285" y="1915274"/>
            <a:ext cx="8853715" cy="2422943"/>
          </a:xfrm>
        </p:spPr>
        <p:txBody>
          <a:bodyPr/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US" altLang="en-US" sz="2000" b="1" dirty="0">
                <a:latin typeface="Century Gothic" panose="020B0502020202020204" pitchFamily="34" charset="0"/>
              </a:rPr>
              <a:t>Default Route </a:t>
            </a:r>
            <a:r>
              <a:rPr lang="en-US" altLang="en-US" sz="2000" dirty="0">
                <a:latin typeface="Century Gothic" panose="020B0502020202020204" pitchFamily="34" charset="0"/>
              </a:rPr>
              <a:t>– this forwards all traffic to a specific direction when there is not a match in the routing table </a:t>
            </a:r>
            <a:endParaRPr lang="en-CA" altLang="en-US" sz="2000" dirty="0">
              <a:latin typeface="Century Gothic" panose="020B0502020202020204" pitchFamily="34" charset="0"/>
            </a:endParaRPr>
          </a:p>
          <a:p>
            <a:pPr lvl="1" algn="just"/>
            <a:endParaRPr lang="en-CA" altLang="en-US" dirty="0">
              <a:latin typeface="Century Gothic" panose="020B0502020202020204" pitchFamily="34" charset="0"/>
            </a:endParaRPr>
          </a:p>
          <a:p>
            <a:pPr lvl="1" algn="just"/>
            <a:endParaRPr lang="en-CA" altLang="en-US" dirty="0">
              <a:latin typeface="Century Gothic" panose="020B0502020202020204" pitchFamily="34" charset="0"/>
            </a:endParaRPr>
          </a:p>
        </p:txBody>
      </p:sp>
      <p:sp>
        <p:nvSpPr>
          <p:cNvPr id="13314" name="Title 1"/>
          <p:cNvSpPr>
            <a:spLocks noGrp="1"/>
          </p:cNvSpPr>
          <p:nvPr>
            <p:ph type="title"/>
          </p:nvPr>
        </p:nvSpPr>
        <p:spPr>
          <a:xfrm>
            <a:off x="181635" y="687053"/>
            <a:ext cx="8145462" cy="838200"/>
          </a:xfrm>
        </p:spPr>
        <p:txBody>
          <a:bodyPr/>
          <a:lstStyle/>
          <a:p>
            <a:r>
              <a:rPr lang="en-US" altLang="en-US" sz="1600" dirty="0">
                <a:latin typeface="Century Gothic" panose="020B0502020202020204" pitchFamily="34" charset="0"/>
              </a:rPr>
              <a:t>Introduction to Routing</a:t>
            </a:r>
            <a:br>
              <a:rPr lang="en-US" altLang="en-US" dirty="0">
                <a:latin typeface="Century Gothic" panose="020B0502020202020204" pitchFamily="34" charset="0"/>
              </a:rPr>
            </a:br>
            <a:r>
              <a:rPr lang="en-US" altLang="en-US" dirty="0">
                <a:latin typeface="Century Gothic" panose="020B0502020202020204" pitchFamily="34" charset="0"/>
              </a:rPr>
              <a:t>IP Router Routing Table (Continued)</a:t>
            </a:r>
            <a:endParaRPr lang="en-CA" altLang="en-US" dirty="0">
              <a:latin typeface="Century Gothic" panose="020B0502020202020204" pitchFamily="34" charset="0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635" y="2819887"/>
            <a:ext cx="8839200" cy="251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81046161"/>
      </p:ext>
    </p:extLst>
  </p:cSld>
  <p:clrMapOvr>
    <a:masterClrMapping/>
  </p:clrMapOvr>
  <p:transition spd="slow">
    <p:wip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5" y="1656195"/>
            <a:ext cx="3846044" cy="3066474"/>
          </a:xfrm>
        </p:spPr>
        <p:txBody>
          <a:bodyPr/>
          <a:lstStyle/>
          <a:p>
            <a:pPr marL="0" indent="0" algn="just">
              <a:buNone/>
            </a:pPr>
            <a:r>
              <a:rPr lang="en-US" sz="2000" dirty="0">
                <a:latin typeface="Century Gothic" panose="020B0502020202020204" pitchFamily="34" charset="0"/>
              </a:rPr>
              <a:t>Static Route Characteristics: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Century Gothic" panose="020B0502020202020204" pitchFamily="34" charset="0"/>
              </a:rPr>
              <a:t>Must be configured manually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Century Gothic" panose="020B0502020202020204" pitchFamily="34" charset="0"/>
              </a:rPr>
              <a:t>Must be adjusted manually by the administrator when there is a change in the topology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Century Gothic" panose="020B0502020202020204" pitchFamily="34" charset="0"/>
              </a:rPr>
              <a:t>Good for small non-redundant networks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Century Gothic" panose="020B0502020202020204" pitchFamily="34" charset="0"/>
              </a:rPr>
              <a:t>Often used in conjunction with a dynamic routing protocol for configuring a default route</a:t>
            </a:r>
          </a:p>
        </p:txBody>
      </p:sp>
      <p:sp>
        <p:nvSpPr>
          <p:cNvPr id="13314" name="Title 1"/>
          <p:cNvSpPr>
            <a:spLocks noGrp="1"/>
          </p:cNvSpPr>
          <p:nvPr>
            <p:ph type="title"/>
          </p:nvPr>
        </p:nvSpPr>
        <p:spPr>
          <a:xfrm>
            <a:off x="2" y="898644"/>
            <a:ext cx="3080083" cy="757551"/>
          </a:xfrm>
        </p:spPr>
        <p:txBody>
          <a:bodyPr/>
          <a:lstStyle/>
          <a:p>
            <a:r>
              <a:rPr lang="en-US" altLang="en-US" sz="1800" dirty="0">
                <a:latin typeface="Century Gothic" panose="020B0502020202020204" pitchFamily="34" charset="0"/>
              </a:rPr>
              <a:t>Introduction to Routing</a:t>
            </a:r>
            <a:br>
              <a:rPr lang="en-US" altLang="en-US" sz="3600" dirty="0">
                <a:latin typeface="Century Gothic" panose="020B0502020202020204" pitchFamily="34" charset="0"/>
              </a:rPr>
            </a:br>
            <a:r>
              <a:rPr lang="en-US" altLang="en-US" sz="2800" dirty="0">
                <a:latin typeface="Century Gothic" panose="020B0502020202020204" pitchFamily="34" charset="0"/>
              </a:rPr>
              <a:t>Static Routing</a:t>
            </a:r>
            <a:endParaRPr lang="en-CA" altLang="en-US" sz="2800" dirty="0">
              <a:latin typeface="Century Gothic" panose="020B0502020202020204" pitchFamily="34" charset="0"/>
            </a:endParaRPr>
          </a:p>
        </p:txBody>
      </p:sp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0109" y="1086232"/>
            <a:ext cx="5007756" cy="2382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0110" y="3545099"/>
            <a:ext cx="5007757" cy="21177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79091631"/>
      </p:ext>
    </p:extLst>
  </p:cSld>
  <p:clrMapOvr>
    <a:masterClrMapping/>
  </p:clrMapOvr>
  <p:transition spd="slow">
    <p:wip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4065" y="2178766"/>
            <a:ext cx="3846044" cy="2962564"/>
          </a:xfrm>
        </p:spPr>
        <p:txBody>
          <a:bodyPr/>
          <a:lstStyle/>
          <a:p>
            <a:pPr marL="0" indent="0" algn="just">
              <a:buNone/>
            </a:pPr>
            <a:r>
              <a:rPr lang="en-US" sz="2000" dirty="0">
                <a:latin typeface="Century Gothic" panose="020B0502020202020204" pitchFamily="34" charset="0"/>
              </a:rPr>
              <a:t>Dynamic Routes Automatically: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Century Gothic" panose="020B0502020202020204" pitchFamily="34" charset="0"/>
              </a:rPr>
              <a:t>Discover remote networks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Century Gothic" panose="020B0502020202020204" pitchFamily="34" charset="0"/>
              </a:rPr>
              <a:t>Maintain up-to-date information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Century Gothic" panose="020B0502020202020204" pitchFamily="34" charset="0"/>
              </a:rPr>
              <a:t>Choose the best path to the destination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Century Gothic" panose="020B0502020202020204" pitchFamily="34" charset="0"/>
              </a:rPr>
              <a:t>Find new best paths when there is a topology change</a:t>
            </a:r>
          </a:p>
          <a:p>
            <a:pPr marL="0" indent="0" algn="just">
              <a:buNone/>
            </a:pPr>
            <a:r>
              <a:rPr lang="en-US" sz="2000" dirty="0">
                <a:latin typeface="Century Gothic" panose="020B0502020202020204" pitchFamily="34" charset="0"/>
              </a:rPr>
              <a:t>Dynamic routing can also share static default routes with the other routers.</a:t>
            </a:r>
          </a:p>
        </p:txBody>
      </p:sp>
      <p:sp>
        <p:nvSpPr>
          <p:cNvPr id="13314" name="Title 1"/>
          <p:cNvSpPr>
            <a:spLocks noGrp="1"/>
          </p:cNvSpPr>
          <p:nvPr>
            <p:ph type="title"/>
          </p:nvPr>
        </p:nvSpPr>
        <p:spPr>
          <a:xfrm>
            <a:off x="0" y="1215305"/>
            <a:ext cx="3080083" cy="757551"/>
          </a:xfrm>
        </p:spPr>
        <p:txBody>
          <a:bodyPr/>
          <a:lstStyle/>
          <a:p>
            <a:r>
              <a:rPr lang="en-US" altLang="en-US" sz="1800" dirty="0">
                <a:latin typeface="Century Gothic" panose="020B0502020202020204" pitchFamily="34" charset="0"/>
              </a:rPr>
              <a:t>Introduction to Routing</a:t>
            </a:r>
            <a:br>
              <a:rPr lang="en-US" altLang="en-US" sz="1800" dirty="0">
                <a:latin typeface="Century Gothic" panose="020B0502020202020204" pitchFamily="34" charset="0"/>
              </a:rPr>
            </a:br>
            <a:r>
              <a:rPr lang="en-US" altLang="en-US" sz="3600" dirty="0">
                <a:latin typeface="Century Gothic" panose="020B0502020202020204" pitchFamily="34" charset="0"/>
              </a:rPr>
              <a:t>Dynamic Routing</a:t>
            </a:r>
            <a:endParaRPr lang="en-CA" altLang="en-US" sz="2800" dirty="0">
              <a:latin typeface="Century Gothic" panose="020B0502020202020204" pitchFamily="34" charset="0"/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0109" y="1474385"/>
            <a:ext cx="5007757" cy="19287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0109" y="3809438"/>
            <a:ext cx="4826247" cy="25672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22786159"/>
      </p:ext>
    </p:extLst>
  </p:cSld>
  <p:clrMapOvr>
    <a:masterClrMapping/>
  </p:clrMapOvr>
  <p:transition spd="slow">
    <p:wip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>
          <a:xfrm>
            <a:off x="224348" y="2802312"/>
            <a:ext cx="8772157" cy="838200"/>
          </a:xfrm>
        </p:spPr>
        <p:txBody>
          <a:bodyPr/>
          <a:lstStyle/>
          <a:p>
            <a:pPr algn="ctr"/>
            <a:r>
              <a:rPr lang="en-US" dirty="0"/>
              <a:t>Video – IPv4 Router Routing Table</a:t>
            </a:r>
            <a:endParaRPr lang="en-US" altLang="en-US" sz="54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81761938"/>
      </p:ext>
    </p:extLst>
  </p:cSld>
  <p:clrMapOvr>
    <a:masterClrMapping/>
  </p:clrMapOvr>
  <p:transition spd="slow">
    <p:wip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Content Placeholder 2"/>
          <p:cNvSpPr>
            <a:spLocks noGrp="1"/>
          </p:cNvSpPr>
          <p:nvPr>
            <p:ph idx="1"/>
          </p:nvPr>
        </p:nvSpPr>
        <p:spPr>
          <a:xfrm>
            <a:off x="150322" y="1540493"/>
            <a:ext cx="3979718" cy="3723515"/>
          </a:xfrm>
        </p:spPr>
        <p:txBody>
          <a:bodyPr/>
          <a:lstStyle/>
          <a:p>
            <a:pPr marL="0" indent="0">
              <a:buNone/>
            </a:pPr>
            <a:r>
              <a:rPr lang="en-CA" altLang="en-US" sz="1800" dirty="0">
                <a:latin typeface="Century Gothic" panose="020B0502020202020204" pitchFamily="34" charset="0"/>
              </a:rPr>
              <a:t>The </a:t>
            </a:r>
            <a:r>
              <a:rPr lang="en-US" sz="1800" b="1" dirty="0">
                <a:latin typeface="Century Gothic" panose="020B0502020202020204" pitchFamily="34" charset="0"/>
              </a:rPr>
              <a:t>show ip route </a:t>
            </a:r>
            <a:r>
              <a:rPr lang="en-US" sz="1800" dirty="0">
                <a:latin typeface="Century Gothic" panose="020B0502020202020204" pitchFamily="34" charset="0"/>
              </a:rPr>
              <a:t>command shows the following route sources:</a:t>
            </a:r>
          </a:p>
          <a:p>
            <a:pPr lvl="1"/>
            <a:r>
              <a:rPr lang="en-US" sz="1800" b="1" dirty="0">
                <a:latin typeface="Century Gothic" panose="020B0502020202020204" pitchFamily="34" charset="0"/>
              </a:rPr>
              <a:t>L</a:t>
            </a:r>
            <a:r>
              <a:rPr lang="en-US" sz="1800" dirty="0">
                <a:latin typeface="Century Gothic" panose="020B0502020202020204" pitchFamily="34" charset="0"/>
              </a:rPr>
              <a:t> - Directly connected local interface IP address</a:t>
            </a:r>
          </a:p>
          <a:p>
            <a:pPr lvl="1"/>
            <a:r>
              <a:rPr lang="en-US" sz="1800" b="1" dirty="0">
                <a:latin typeface="Century Gothic" panose="020B0502020202020204" pitchFamily="34" charset="0"/>
              </a:rPr>
              <a:t>C</a:t>
            </a:r>
            <a:r>
              <a:rPr lang="en-US" sz="1800" dirty="0">
                <a:latin typeface="Century Gothic" panose="020B0502020202020204" pitchFamily="34" charset="0"/>
              </a:rPr>
              <a:t> – Directly connected network</a:t>
            </a:r>
          </a:p>
          <a:p>
            <a:pPr lvl="1"/>
            <a:r>
              <a:rPr lang="en-US" sz="1800" b="1" dirty="0">
                <a:latin typeface="Century Gothic" panose="020B0502020202020204" pitchFamily="34" charset="0"/>
              </a:rPr>
              <a:t>S</a:t>
            </a:r>
            <a:r>
              <a:rPr lang="en-US" sz="1800" dirty="0">
                <a:latin typeface="Century Gothic" panose="020B0502020202020204" pitchFamily="34" charset="0"/>
              </a:rPr>
              <a:t> – Static route was manually configured by an administrator</a:t>
            </a:r>
          </a:p>
          <a:p>
            <a:pPr lvl="1"/>
            <a:r>
              <a:rPr lang="en-US" sz="1800" b="1" dirty="0">
                <a:latin typeface="Century Gothic" panose="020B0502020202020204" pitchFamily="34" charset="0"/>
              </a:rPr>
              <a:t>O</a:t>
            </a:r>
            <a:r>
              <a:rPr lang="en-US" sz="1800" dirty="0">
                <a:latin typeface="Century Gothic" panose="020B0502020202020204" pitchFamily="34" charset="0"/>
              </a:rPr>
              <a:t> –  OSPF</a:t>
            </a:r>
          </a:p>
          <a:p>
            <a:pPr lvl="1"/>
            <a:r>
              <a:rPr lang="en-US" sz="1800" b="1" dirty="0">
                <a:latin typeface="Century Gothic" panose="020B0502020202020204" pitchFamily="34" charset="0"/>
              </a:rPr>
              <a:t>D</a:t>
            </a:r>
            <a:r>
              <a:rPr lang="en-US" sz="1800" dirty="0">
                <a:latin typeface="Century Gothic" panose="020B0502020202020204" pitchFamily="34" charset="0"/>
              </a:rPr>
              <a:t> – EIGRP</a:t>
            </a:r>
          </a:p>
          <a:p>
            <a:pPr marL="0" indent="0">
              <a:buNone/>
            </a:pPr>
            <a:r>
              <a:rPr lang="en-CA" altLang="en-US" sz="1800" dirty="0">
                <a:latin typeface="Century Gothic" panose="020B0502020202020204" pitchFamily="34" charset="0"/>
              </a:rPr>
              <a:t>This command shows types of routes:</a:t>
            </a:r>
          </a:p>
          <a:p>
            <a:pPr lvl="1"/>
            <a:r>
              <a:rPr lang="en-CA" altLang="en-US" sz="1800" dirty="0">
                <a:latin typeface="Century Gothic" panose="020B0502020202020204" pitchFamily="34" charset="0"/>
              </a:rPr>
              <a:t>Directly Connected – C and L</a:t>
            </a:r>
          </a:p>
          <a:p>
            <a:pPr lvl="1"/>
            <a:r>
              <a:rPr lang="en-CA" altLang="en-US" sz="1800" dirty="0">
                <a:latin typeface="Century Gothic" panose="020B0502020202020204" pitchFamily="34" charset="0"/>
              </a:rPr>
              <a:t>Remote Routes – O, D, etc.</a:t>
            </a:r>
          </a:p>
          <a:p>
            <a:pPr lvl="1"/>
            <a:r>
              <a:rPr lang="en-CA" altLang="en-US" sz="1800" dirty="0">
                <a:latin typeface="Century Gothic" panose="020B0502020202020204" pitchFamily="34" charset="0"/>
              </a:rPr>
              <a:t>Default Routes – S* </a:t>
            </a:r>
          </a:p>
        </p:txBody>
      </p:sp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>
                <a:latin typeface="Century Gothic" panose="020B0502020202020204" pitchFamily="34" charset="0"/>
              </a:rPr>
              <a:t>Introduction to Routing</a:t>
            </a:r>
            <a:br>
              <a:rPr lang="en-US" altLang="en-US" dirty="0">
                <a:latin typeface="Century Gothic" panose="020B0502020202020204" pitchFamily="34" charset="0"/>
              </a:rPr>
            </a:br>
            <a:r>
              <a:rPr lang="en-US" altLang="en-US" dirty="0">
                <a:latin typeface="Century Gothic" panose="020B0502020202020204" pitchFamily="34" charset="0"/>
              </a:rPr>
              <a:t>Introduction to an IPv4 Routing Table</a:t>
            </a:r>
            <a:endParaRPr lang="en-CA" altLang="en-US" dirty="0">
              <a:latin typeface="Century Gothic" panose="020B0502020202020204" pitchFamily="34" charset="0"/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2880" y="1674563"/>
            <a:ext cx="5151121" cy="4096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88108542"/>
      </p:ext>
    </p:extLst>
  </p:cSld>
  <p:clrMapOvr>
    <a:masterClrMapping/>
  </p:clrMapOvr>
  <p:transition spd="slow">
    <p:wip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>
          <a:xfrm>
            <a:off x="224348" y="2802312"/>
            <a:ext cx="8772157" cy="838200"/>
          </a:xfrm>
        </p:spPr>
        <p:txBody>
          <a:bodyPr/>
          <a:lstStyle/>
          <a:p>
            <a:pPr algn="ctr"/>
            <a:r>
              <a:rPr lang="en-US" dirty="0"/>
              <a:t>Check your understanding – 7.4 Introduction to Routing – Router Routing Table</a:t>
            </a:r>
            <a:endParaRPr lang="en-US" altLang="en-US" sz="54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1081237"/>
      </p:ext>
    </p:extLst>
  </p:cSld>
  <p:clrMapOvr>
    <a:masterClrMapping/>
  </p:clrMapOvr>
  <p:transition spd="slow">
    <p:wip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11150" y="2263775"/>
            <a:ext cx="3854450" cy="1481138"/>
          </a:xfrm>
        </p:spPr>
        <p:txBody>
          <a:bodyPr/>
          <a:lstStyle/>
          <a:p>
            <a:pPr eaLnBrk="1" hangingPunct="1"/>
            <a:r>
              <a:rPr lang="en-CA" sz="2400" dirty="0"/>
              <a:t>7.6 Configure Initial Router Settings</a:t>
            </a:r>
            <a:endParaRPr lang="en-US" sz="24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3221210"/>
      </p:ext>
    </p:extLst>
  </p:cSld>
  <p:clrMapOvr>
    <a:masterClrMapping/>
  </p:clrMapOvr>
  <p:transition>
    <p:wipe dir="r"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51764"/>
            <a:ext cx="8345488" cy="731837"/>
          </a:xfrm>
        </p:spPr>
        <p:txBody>
          <a:bodyPr/>
          <a:lstStyle/>
          <a:p>
            <a:r>
              <a:rPr lang="en-US" sz="2000" dirty="0">
                <a:latin typeface="Century Gothic" panose="020B0502020202020204" pitchFamily="34" charset="0"/>
              </a:rPr>
              <a:t>Configure Initial Router Settings</a:t>
            </a:r>
            <a:br>
              <a:rPr lang="en-US" sz="4000" dirty="0">
                <a:latin typeface="Century Gothic" panose="020B0502020202020204" pitchFamily="34" charset="0"/>
              </a:rPr>
            </a:br>
            <a:r>
              <a:rPr lang="en-US" dirty="0">
                <a:latin typeface="Century Gothic" panose="020B0502020202020204" pitchFamily="34" charset="0"/>
              </a:rPr>
              <a:t>Basic Router Configuration Steps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693879-5816-3444-9D50-A12F1F37F5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9684" y="1511954"/>
            <a:ext cx="7926120" cy="3517076"/>
          </a:xfrm>
        </p:spPr>
        <p:txBody>
          <a:bodyPr/>
          <a:lstStyle/>
          <a:p>
            <a:pPr marL="285750" indent="-285750" algn="just" defTabSz="684213" fontAlgn="base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Century Gothic" panose="020B0502020202020204" pitchFamily="34" charset="0"/>
              </a:rPr>
              <a:t>Configure the device name.</a:t>
            </a:r>
          </a:p>
          <a:p>
            <a:pPr marL="0" indent="0" algn="just" defTabSz="684213" fontAlgn="base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</a:pPr>
            <a:endParaRPr lang="en-US" dirty="0">
              <a:solidFill>
                <a:srgbClr val="000000"/>
              </a:solidFill>
              <a:latin typeface="Century Gothic" panose="020B0502020202020204" pitchFamily="34" charset="0"/>
            </a:endParaRPr>
          </a:p>
          <a:p>
            <a:pPr marL="285750" indent="-285750" algn="just" defTabSz="684213" fontAlgn="base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Century Gothic" panose="020B0502020202020204" pitchFamily="34" charset="0"/>
              </a:rPr>
              <a:t>Secure privileged EXEC mode.</a:t>
            </a:r>
          </a:p>
          <a:p>
            <a:pPr marL="0" indent="0" algn="just" defTabSz="684213" fontAlgn="base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</a:pPr>
            <a:endParaRPr lang="en-US" dirty="0">
              <a:solidFill>
                <a:srgbClr val="000000"/>
              </a:solidFill>
              <a:latin typeface="Century Gothic" panose="020B0502020202020204" pitchFamily="34" charset="0"/>
            </a:endParaRPr>
          </a:p>
          <a:p>
            <a:pPr marL="285750" indent="-285750" algn="just" defTabSz="684213" fontAlgn="base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Century Gothic" panose="020B0502020202020204" pitchFamily="34" charset="0"/>
              </a:rPr>
              <a:t>Secure user EXEC mode.</a:t>
            </a:r>
          </a:p>
          <a:p>
            <a:pPr marL="285750" indent="-285750" algn="just" defTabSz="684213" fontAlgn="base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</a:pPr>
            <a:endParaRPr lang="en-US" dirty="0">
              <a:solidFill>
                <a:srgbClr val="000000"/>
              </a:solidFill>
              <a:latin typeface="Century Gothic" panose="020B0502020202020204" pitchFamily="34" charset="0"/>
            </a:endParaRPr>
          </a:p>
          <a:p>
            <a:pPr marL="285750" indent="-285750" algn="just" defTabSz="684213" fontAlgn="base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</a:pPr>
            <a:endParaRPr lang="en-US" dirty="0">
              <a:solidFill>
                <a:srgbClr val="000000"/>
              </a:solidFill>
              <a:latin typeface="Century Gothic" panose="020B0502020202020204" pitchFamily="34" charset="0"/>
            </a:endParaRPr>
          </a:p>
          <a:p>
            <a:pPr marL="285750" indent="-285750" algn="just" defTabSz="684213" fontAlgn="base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Century Gothic" panose="020B0502020202020204" pitchFamily="34" charset="0"/>
              </a:rPr>
              <a:t>Secure remote Telnet / SSH access.</a:t>
            </a:r>
          </a:p>
          <a:p>
            <a:pPr marL="0" indent="0" algn="just" defTabSz="684213" fontAlgn="base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</a:pPr>
            <a:endParaRPr lang="en-US" dirty="0">
              <a:solidFill>
                <a:srgbClr val="000000"/>
              </a:solidFill>
              <a:latin typeface="Century Gothic" panose="020B0502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CC2C7B6-BFA0-4414-A9FD-310FB45A4012}"/>
              </a:ext>
            </a:extLst>
          </p:cNvPr>
          <p:cNvSpPr txBox="1"/>
          <p:nvPr/>
        </p:nvSpPr>
        <p:spPr>
          <a:xfrm>
            <a:off x="1558004" y="1961600"/>
            <a:ext cx="6260116" cy="377026"/>
          </a:xfrm>
          <a:prstGeom prst="rect">
            <a:avLst/>
          </a:prstGeom>
          <a:solidFill>
            <a:srgbClr val="000000"/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Router(config)# </a:t>
            </a:r>
            <a:r>
              <a:rPr lang="en-US" sz="20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hostname </a:t>
            </a:r>
            <a:r>
              <a:rPr lang="en-US" sz="2000" i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hostname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E8BC38-AC68-4E30-A757-4BD5691E2755}"/>
              </a:ext>
            </a:extLst>
          </p:cNvPr>
          <p:cNvSpPr txBox="1"/>
          <p:nvPr/>
        </p:nvSpPr>
        <p:spPr>
          <a:xfrm>
            <a:off x="1558004" y="2848614"/>
            <a:ext cx="6260116" cy="377026"/>
          </a:xfrm>
          <a:prstGeom prst="rect">
            <a:avLst/>
          </a:prstGeom>
          <a:solidFill>
            <a:srgbClr val="000000"/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Router(config)# </a:t>
            </a:r>
            <a:r>
              <a:rPr lang="en-US" sz="20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enable secret </a:t>
            </a:r>
            <a:r>
              <a:rPr lang="en-US" sz="2000" i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password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C42215-AFFA-4B80-8518-0228983486B9}"/>
              </a:ext>
            </a:extLst>
          </p:cNvPr>
          <p:cNvSpPr txBox="1"/>
          <p:nvPr/>
        </p:nvSpPr>
        <p:spPr>
          <a:xfrm>
            <a:off x="1523692" y="3688870"/>
            <a:ext cx="6294428" cy="923330"/>
          </a:xfrm>
          <a:prstGeom prst="rect">
            <a:avLst/>
          </a:prstGeom>
          <a:solidFill>
            <a:srgbClr val="000000"/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Router(config)# </a:t>
            </a:r>
            <a:r>
              <a:rPr lang="en-US" sz="20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line console 0</a:t>
            </a:r>
          </a:p>
          <a:p>
            <a:pPr algn="l"/>
            <a:r>
              <a:rPr 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Router(config-line)# password </a:t>
            </a:r>
            <a:r>
              <a:rPr lang="en-US" sz="2000" i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password</a:t>
            </a:r>
          </a:p>
          <a:p>
            <a:pPr algn="l"/>
            <a:r>
              <a:rPr 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Router(config-line)# login</a:t>
            </a:r>
            <a:endParaRPr lang="en-US" sz="2000" i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2CA5BC-EB52-4F1C-9E7F-0082B26780ED}"/>
              </a:ext>
            </a:extLst>
          </p:cNvPr>
          <p:cNvSpPr txBox="1"/>
          <p:nvPr/>
        </p:nvSpPr>
        <p:spPr>
          <a:xfrm>
            <a:off x="563880" y="5075430"/>
            <a:ext cx="8260080" cy="1200329"/>
          </a:xfrm>
          <a:prstGeom prst="rect">
            <a:avLst/>
          </a:prstGeom>
          <a:solidFill>
            <a:srgbClr val="000000"/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Router(config)# </a:t>
            </a:r>
            <a:r>
              <a:rPr lang="en-US" sz="20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line vty 0 4</a:t>
            </a:r>
          </a:p>
          <a:p>
            <a:pPr algn="l"/>
            <a:r>
              <a:rPr 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Router(config-line)# password </a:t>
            </a:r>
            <a:r>
              <a:rPr lang="en-US" sz="2000" i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password</a:t>
            </a:r>
          </a:p>
          <a:p>
            <a:pPr algn="l"/>
            <a:r>
              <a:rPr 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Router(config-line)# login</a:t>
            </a:r>
          </a:p>
          <a:p>
            <a:pPr algn="l"/>
            <a:r>
              <a:rPr 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Router(config-line)# transport input {ssh | telnet}</a:t>
            </a:r>
            <a:endParaRPr lang="en-US" sz="2000" i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9829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51764"/>
            <a:ext cx="9037320" cy="731837"/>
          </a:xfrm>
        </p:spPr>
        <p:txBody>
          <a:bodyPr/>
          <a:lstStyle/>
          <a:p>
            <a:r>
              <a:rPr lang="en-US" sz="2000" dirty="0">
                <a:latin typeface="Century Gothic" panose="020B0502020202020204" pitchFamily="34" charset="0"/>
              </a:rPr>
              <a:t>Configure Initial Router Settings</a:t>
            </a:r>
            <a:br>
              <a:rPr lang="en-US" sz="4000" dirty="0">
                <a:latin typeface="Century Gothic" panose="020B0502020202020204" pitchFamily="34" charset="0"/>
              </a:rPr>
            </a:br>
            <a:r>
              <a:rPr lang="en-US" dirty="0">
                <a:latin typeface="Century Gothic" panose="020B0502020202020204" pitchFamily="34" charset="0"/>
              </a:rPr>
              <a:t>Basic Router Configuration Steps (Continued)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693879-5816-3444-9D50-A12F1F37F5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9684" y="1511954"/>
            <a:ext cx="7926120" cy="3517076"/>
          </a:xfrm>
        </p:spPr>
        <p:txBody>
          <a:bodyPr/>
          <a:lstStyle/>
          <a:p>
            <a:pPr marL="0" indent="0" algn="just" defTabSz="684213" fontAlgn="base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</a:pPr>
            <a:endParaRPr lang="en-US" dirty="0">
              <a:solidFill>
                <a:srgbClr val="000000"/>
              </a:solidFill>
              <a:latin typeface="Century Gothic" panose="020B0502020202020204" pitchFamily="34" charset="0"/>
            </a:endParaRPr>
          </a:p>
          <a:p>
            <a:pPr marL="285750" indent="-285750" algn="just" defTabSz="684213" fontAlgn="base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Century Gothic" panose="020B0502020202020204" pitchFamily="34" charset="0"/>
              </a:rPr>
              <a:t>Encrypt all plaintext passwords.</a:t>
            </a:r>
          </a:p>
          <a:p>
            <a:pPr marL="0" indent="0" algn="just" defTabSz="684213" fontAlgn="base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</a:pPr>
            <a:endParaRPr lang="en-US" dirty="0">
              <a:solidFill>
                <a:srgbClr val="000000"/>
              </a:solidFill>
              <a:latin typeface="Century Gothic" panose="020B0502020202020204" pitchFamily="34" charset="0"/>
            </a:endParaRPr>
          </a:p>
          <a:p>
            <a:pPr marL="0" indent="0" algn="just" defTabSz="684213" fontAlgn="base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</a:pPr>
            <a:endParaRPr lang="en-US" dirty="0">
              <a:solidFill>
                <a:srgbClr val="000000"/>
              </a:solidFill>
              <a:latin typeface="Century Gothic" panose="020B0502020202020204" pitchFamily="34" charset="0"/>
            </a:endParaRPr>
          </a:p>
          <a:p>
            <a:pPr marL="285750" indent="-285750" algn="just" defTabSz="684213" fontAlgn="base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Century Gothic" panose="020B0502020202020204" pitchFamily="34" charset="0"/>
              </a:rPr>
              <a:t>Provide legal notification and save the configuration.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17E84C-919C-4F49-B88F-D6C32C285E08}"/>
              </a:ext>
            </a:extLst>
          </p:cNvPr>
          <p:cNvSpPr txBox="1"/>
          <p:nvPr/>
        </p:nvSpPr>
        <p:spPr>
          <a:xfrm>
            <a:off x="1459808" y="2458000"/>
            <a:ext cx="6891712" cy="369332"/>
          </a:xfrm>
          <a:prstGeom prst="rect">
            <a:avLst/>
          </a:prstGeom>
          <a:solidFill>
            <a:srgbClr val="000000"/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Router(config)# </a:t>
            </a:r>
            <a:r>
              <a:rPr lang="en-US" sz="20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service password encryption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7CA1035-A981-4284-92B3-0FB302E7DAF6}"/>
              </a:ext>
            </a:extLst>
          </p:cNvPr>
          <p:cNvSpPr txBox="1"/>
          <p:nvPr/>
        </p:nvSpPr>
        <p:spPr>
          <a:xfrm>
            <a:off x="1459808" y="4001731"/>
            <a:ext cx="6891712" cy="923330"/>
          </a:xfrm>
          <a:prstGeom prst="rect">
            <a:avLst/>
          </a:prstGeom>
          <a:solidFill>
            <a:srgbClr val="000000"/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Router(config)# </a:t>
            </a:r>
            <a:r>
              <a:rPr lang="en-US" sz="20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banner motd </a:t>
            </a:r>
            <a:r>
              <a:rPr lang="en-US" sz="2000" b="1" i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message #</a:t>
            </a:r>
          </a:p>
          <a:p>
            <a:pPr algn="l"/>
            <a:r>
              <a:rPr 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Router(config)# end</a:t>
            </a:r>
            <a:endParaRPr lang="en-US" sz="2000" i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Router# copy running-config startup-config</a:t>
            </a:r>
            <a:endParaRPr lang="en-US" sz="2000" i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9805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67691"/>
            <a:ext cx="8345488" cy="731837"/>
          </a:xfrm>
        </p:spPr>
        <p:txBody>
          <a:bodyPr/>
          <a:lstStyle/>
          <a:p>
            <a:r>
              <a:rPr lang="en-US" sz="2400" dirty="0">
                <a:latin typeface="Century Gothic" panose="020B0502020202020204" pitchFamily="34" charset="0"/>
              </a:rPr>
              <a:t>Configure Initial Router Settings</a:t>
            </a:r>
            <a:br>
              <a:rPr lang="en-US" sz="4400" dirty="0">
                <a:latin typeface="Century Gothic" panose="020B0502020202020204" pitchFamily="34" charset="0"/>
              </a:rPr>
            </a:br>
            <a:r>
              <a:rPr lang="en-US" sz="3600" dirty="0">
                <a:latin typeface="Century Gothic" panose="020B0502020202020204" pitchFamily="34" charset="0"/>
              </a:rPr>
              <a:t>Basic Router Configuration Example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693879-5816-3444-9D50-A12F1F37F5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1246" y="1423109"/>
            <a:ext cx="8283634" cy="611640"/>
          </a:xfrm>
        </p:spPr>
        <p:txBody>
          <a:bodyPr/>
          <a:lstStyle/>
          <a:p>
            <a:pPr marL="285750" indent="-285750" algn="just" defTabSz="684213" fontAlgn="base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Century Gothic" panose="020B0502020202020204" pitchFamily="34" charset="0"/>
              </a:rPr>
              <a:t>Commands for basic router configuration on R1.</a:t>
            </a:r>
          </a:p>
          <a:p>
            <a:pPr marL="285750" indent="-285750" algn="just" defTabSz="684213" fontAlgn="base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Century Gothic" panose="020B0502020202020204" pitchFamily="34" charset="0"/>
              </a:rPr>
              <a:t>Configuration is saved to NVRAM.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CC2C7B6-BFA0-4414-A9FD-310FB45A4012}"/>
              </a:ext>
            </a:extLst>
          </p:cNvPr>
          <p:cNvSpPr txBox="1"/>
          <p:nvPr/>
        </p:nvSpPr>
        <p:spPr>
          <a:xfrm>
            <a:off x="281246" y="2363989"/>
            <a:ext cx="8664634" cy="4302716"/>
          </a:xfrm>
          <a:prstGeom prst="rect">
            <a:avLst/>
          </a:prstGeom>
          <a:solidFill>
            <a:srgbClr val="000000"/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R1(config)# </a:t>
            </a:r>
            <a:r>
              <a:rPr lang="en-US" sz="16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hostname R1</a:t>
            </a:r>
          </a:p>
          <a:p>
            <a:pPr algn="l"/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R1(config)# </a:t>
            </a:r>
            <a:r>
              <a:rPr lang="en-US" sz="16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enable secret class</a:t>
            </a:r>
          </a:p>
          <a:p>
            <a:pPr algn="l"/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R1(config)# </a:t>
            </a:r>
            <a:r>
              <a:rPr lang="en-US" sz="16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line console 0</a:t>
            </a:r>
          </a:p>
          <a:p>
            <a:pPr algn="l"/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R1(config-line)# </a:t>
            </a:r>
            <a:r>
              <a:rPr lang="en-US" sz="16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password cisco</a:t>
            </a:r>
          </a:p>
          <a:p>
            <a:pPr algn="l"/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R1(config-line)# </a:t>
            </a:r>
            <a:r>
              <a:rPr lang="en-US" sz="16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login</a:t>
            </a:r>
          </a:p>
          <a:p>
            <a:pPr algn="l"/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R1</a:t>
            </a:r>
            <a:r>
              <a:rPr lang="en-US" sz="16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config-line)# </a:t>
            </a:r>
            <a:r>
              <a:rPr lang="en-US" sz="16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line vty 0 4</a:t>
            </a:r>
          </a:p>
          <a:p>
            <a:pPr algn="l"/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R1(config-line)# </a:t>
            </a:r>
            <a:r>
              <a:rPr lang="en-US" sz="16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password cisco</a:t>
            </a:r>
          </a:p>
          <a:p>
            <a:pPr algn="l"/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R1(config-line)# </a:t>
            </a:r>
            <a:r>
              <a:rPr lang="en-US" sz="16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login</a:t>
            </a:r>
          </a:p>
          <a:p>
            <a:pPr algn="l"/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R1(config-line)# </a:t>
            </a:r>
            <a:r>
              <a:rPr lang="en-US" sz="16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transport input ssh telnet</a:t>
            </a:r>
          </a:p>
          <a:p>
            <a:pPr algn="l"/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R1(config-line)# </a:t>
            </a:r>
            <a:r>
              <a:rPr lang="en-US" sz="16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exit</a:t>
            </a:r>
          </a:p>
          <a:p>
            <a:pPr algn="l"/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R1(config)# </a:t>
            </a:r>
            <a:r>
              <a:rPr lang="en-US" sz="16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service password encryption</a:t>
            </a:r>
          </a:p>
          <a:p>
            <a:pPr algn="l"/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R1(config)# </a:t>
            </a:r>
            <a:r>
              <a:rPr lang="en-US" sz="16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banner motd #</a:t>
            </a:r>
          </a:p>
          <a:p>
            <a:pPr algn="l"/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Enter TEXT message. End with a new line and the #</a:t>
            </a:r>
          </a:p>
          <a:p>
            <a:pPr algn="l"/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*********************************************** </a:t>
            </a:r>
          </a:p>
          <a:p>
            <a:pPr algn="l"/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WARNING: Unauthorized access is prohibited!</a:t>
            </a:r>
          </a:p>
          <a:p>
            <a:pPr algn="l"/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**********************************************</a:t>
            </a:r>
          </a:p>
          <a:p>
            <a:pPr algn="l"/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R1(config)# </a:t>
            </a:r>
            <a:r>
              <a:rPr lang="en-US" sz="16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exit</a:t>
            </a:r>
          </a:p>
          <a:p>
            <a:pPr algn="l"/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R1# </a:t>
            </a:r>
            <a:r>
              <a:rPr lang="en-US" sz="16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copy running-config startup-config</a:t>
            </a:r>
          </a:p>
          <a:p>
            <a:pPr algn="l"/>
            <a:endParaRPr lang="en-US" sz="16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9047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11150" y="2263775"/>
            <a:ext cx="3854450" cy="1481138"/>
          </a:xfrm>
        </p:spPr>
        <p:txBody>
          <a:bodyPr/>
          <a:lstStyle/>
          <a:p>
            <a:pPr eaLnBrk="1" hangingPunct="1"/>
            <a:r>
              <a:rPr lang="en-CA" sz="2400" dirty="0"/>
              <a:t>7.1 Network Layer Characteristics</a:t>
            </a:r>
            <a:endParaRPr lang="en-US" sz="24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5981301"/>
      </p:ext>
    </p:extLst>
  </p:cSld>
  <p:clrMapOvr>
    <a:masterClrMapping/>
  </p:clrMapOvr>
  <p:transition>
    <p:wipe dir="r"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>
          <a:xfrm>
            <a:off x="163060" y="746760"/>
            <a:ext cx="8772157" cy="838200"/>
          </a:xfrm>
        </p:spPr>
        <p:txBody>
          <a:bodyPr/>
          <a:lstStyle/>
          <a:p>
            <a:pPr algn="ctr"/>
            <a:r>
              <a:rPr lang="en-US" dirty="0"/>
              <a:t>Activity in </a:t>
            </a:r>
            <a:r>
              <a:rPr lang="en-US" dirty="0" err="1"/>
              <a:t>Netacad</a:t>
            </a:r>
            <a:r>
              <a:rPr lang="en-US" dirty="0"/>
              <a:t>: Syntax Checker - Configure Initial Router Settings</a:t>
            </a:r>
            <a:endParaRPr lang="en-US" altLang="en-US" sz="5400" dirty="0"/>
          </a:p>
        </p:txBody>
      </p:sp>
      <p:sp>
        <p:nvSpPr>
          <p:cNvPr id="2" name="TextBox 1"/>
          <p:cNvSpPr txBox="1"/>
          <p:nvPr/>
        </p:nvSpPr>
        <p:spPr>
          <a:xfrm>
            <a:off x="2621279" y="1935480"/>
            <a:ext cx="3855720" cy="374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/>
              <a:t>Configure the device name.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/>
              <a:t>Secure the privileged EXEC mode.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/>
              <a:t>Secure and enable remote SSH and Telnet access.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/>
              <a:t>Secure all plaintext passwords.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/>
              <a:t>Provide legal notification.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70472998"/>
      </p:ext>
    </p:extLst>
  </p:cSld>
  <p:clrMapOvr>
    <a:masterClrMapping/>
  </p:clrMapOvr>
  <p:transition spd="slow">
    <p:wip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11150" y="2263775"/>
            <a:ext cx="3854450" cy="1481138"/>
          </a:xfrm>
        </p:spPr>
        <p:txBody>
          <a:bodyPr/>
          <a:lstStyle/>
          <a:p>
            <a:pPr eaLnBrk="1" hangingPunct="1"/>
            <a:r>
              <a:rPr lang="en-CA" sz="2400" dirty="0"/>
              <a:t>7.7 Configure Interfaces</a:t>
            </a:r>
            <a:endParaRPr lang="en-US" sz="24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5692449"/>
      </p:ext>
    </p:extLst>
  </p:cSld>
  <p:clrMapOvr>
    <a:masterClrMapping/>
  </p:clrMapOvr>
  <p:transition>
    <p:wipe dir="r"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446142"/>
            <a:ext cx="8345488" cy="731837"/>
          </a:xfrm>
        </p:spPr>
        <p:txBody>
          <a:bodyPr/>
          <a:lstStyle/>
          <a:p>
            <a:r>
              <a:rPr lang="en-US" sz="2000" dirty="0">
                <a:latin typeface="Century Gothic" panose="020B0502020202020204" pitchFamily="34" charset="0"/>
              </a:rPr>
              <a:t>Configure Interfaces</a:t>
            </a:r>
            <a:br>
              <a:rPr lang="en-US" sz="4000" dirty="0">
                <a:latin typeface="Century Gothic" panose="020B0502020202020204" pitchFamily="34" charset="0"/>
              </a:rPr>
            </a:br>
            <a:r>
              <a:rPr lang="en-US" dirty="0">
                <a:latin typeface="Century Gothic" panose="020B0502020202020204" pitchFamily="34" charset="0"/>
              </a:rPr>
              <a:t>Configure Router Interfaces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E9E597-CDF1-0047-B112-C9FD7F790C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1174747"/>
            <a:ext cx="9022080" cy="590204"/>
          </a:xfrm>
        </p:spPr>
        <p:txBody>
          <a:bodyPr/>
          <a:lstStyle/>
          <a:p>
            <a:pPr marL="0" indent="0" algn="l"/>
            <a:r>
              <a:rPr lang="en-US" dirty="0">
                <a:solidFill>
                  <a:srgbClr val="000000"/>
                </a:solidFill>
                <a:latin typeface="Century Gothic" panose="020B0502020202020204" pitchFamily="34" charset="0"/>
              </a:rPr>
              <a:t>Configuring a router interface includes issuing the following commands: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9FED6C1-89E0-4375-8477-F0EBA769203F}"/>
              </a:ext>
            </a:extLst>
          </p:cNvPr>
          <p:cNvSpPr txBox="1"/>
          <p:nvPr/>
        </p:nvSpPr>
        <p:spPr>
          <a:xfrm>
            <a:off x="2823588" y="7290707"/>
            <a:ext cx="184731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F3E17110-55CB-48EF-A414-A5E9B16174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662" y="1764951"/>
            <a:ext cx="8120698" cy="2246769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alt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Router(config)# </a:t>
            </a:r>
            <a:r>
              <a:rPr lang="en-US" altLang="en-US" sz="20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interface</a:t>
            </a:r>
            <a:r>
              <a:rPr lang="en-US" alt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2000" i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type-and-number</a:t>
            </a:r>
            <a:br>
              <a:rPr lang="en-US" alt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Router(config-if)# </a:t>
            </a:r>
            <a:r>
              <a:rPr lang="en-US" altLang="en-US" sz="20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description</a:t>
            </a:r>
            <a:r>
              <a:rPr lang="en-US" alt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2000" i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description-text</a:t>
            </a:r>
            <a:br>
              <a:rPr lang="en-US" alt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Router(config-if)# </a:t>
            </a:r>
            <a:r>
              <a:rPr lang="en-US" altLang="en-US" sz="20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ip address</a:t>
            </a:r>
            <a:r>
              <a:rPr lang="en-US" alt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2000" i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ipv4-address subnet-mask</a:t>
            </a:r>
            <a:br>
              <a:rPr lang="en-US" alt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Router(config-if)# </a:t>
            </a:r>
            <a:r>
              <a:rPr lang="en-US" altLang="en-US" sz="20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ipv6 address</a:t>
            </a:r>
            <a:r>
              <a:rPr lang="en-US" alt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2000" i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ipv6-address/prefix-length</a:t>
            </a:r>
            <a:br>
              <a:rPr lang="en-US" alt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Router(config-if)# </a:t>
            </a:r>
            <a:r>
              <a:rPr lang="en-US" altLang="en-US" sz="20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 shutdown</a:t>
            </a:r>
            <a:r>
              <a:rPr lang="en-US" altLang="en-US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US" alt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694B5632-F1A8-4FC1-AA4C-612027B45A69}"/>
              </a:ext>
            </a:extLst>
          </p:cNvPr>
          <p:cNvSpPr txBox="1">
            <a:spLocks/>
          </p:cNvSpPr>
          <p:nvPr/>
        </p:nvSpPr>
        <p:spPr>
          <a:xfrm>
            <a:off x="185102" y="4437938"/>
            <a:ext cx="8654098" cy="1175657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285690" marR="0" indent="-285690" algn="ctr" defTabSz="45710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2000" b="0" i="0" kern="1200" baseline="0">
                <a:solidFill>
                  <a:schemeClr val="bg1"/>
                </a:solidFill>
                <a:latin typeface="+mn-lt"/>
                <a:ea typeface="ＭＳ Ｐゴシック" charset="0"/>
                <a:cs typeface="CiscoSans ExtraLight"/>
              </a:defRPr>
            </a:lvl1pPr>
            <a:lvl2pPr marL="358775" indent="-215900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•"/>
              <a:defRPr lang="en-US" sz="14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2pPr>
            <a:lvl3pPr marL="431800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3pPr>
            <a:lvl4pPr marL="503238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4pPr>
            <a:lvl5pPr marL="574675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5pPr>
            <a:lvl6pPr marL="863856" indent="-171445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5844" indent="-171422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20" indent="0" algn="l" defTabSz="685777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53" indent="-171445" algn="l" defTabSz="6857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Century Gothic" panose="020B0502020202020204" pitchFamily="34" charset="0"/>
              </a:rPr>
              <a:t>It is a good practice to use the </a:t>
            </a:r>
            <a:r>
              <a:rPr lang="en-US" b="1" dirty="0">
                <a:solidFill>
                  <a:srgbClr val="000000"/>
                </a:solidFill>
                <a:latin typeface="Century Gothic" panose="020B0502020202020204" pitchFamily="34" charset="0"/>
              </a:rPr>
              <a:t>description</a:t>
            </a:r>
            <a:r>
              <a:rPr lang="en-US" dirty="0">
                <a:solidFill>
                  <a:srgbClr val="000000"/>
                </a:solidFill>
                <a:latin typeface="Century Gothic" panose="020B0502020202020204" pitchFamily="34" charset="0"/>
              </a:rPr>
              <a:t> command to add information about the network connected to the interface.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Century Gothic" panose="020B0502020202020204" pitchFamily="34" charset="0"/>
              </a:rPr>
              <a:t>The </a:t>
            </a:r>
            <a:r>
              <a:rPr lang="en-US" b="1" dirty="0">
                <a:solidFill>
                  <a:srgbClr val="000000"/>
                </a:solidFill>
                <a:latin typeface="Century Gothic" panose="020B0502020202020204" pitchFamily="34" charset="0"/>
              </a:rPr>
              <a:t>no</a:t>
            </a:r>
            <a:r>
              <a:rPr lang="en-US" dirty="0">
                <a:solidFill>
                  <a:srgbClr val="000000"/>
                </a:solidFill>
                <a:latin typeface="Century Gothic" panose="020B0502020202020204" pitchFamily="34" charset="0"/>
              </a:rPr>
              <a:t> </a:t>
            </a:r>
            <a:r>
              <a:rPr lang="en-US" b="1" dirty="0">
                <a:solidFill>
                  <a:srgbClr val="000000"/>
                </a:solidFill>
                <a:latin typeface="Century Gothic" panose="020B0502020202020204" pitchFamily="34" charset="0"/>
              </a:rPr>
              <a:t>shutdown </a:t>
            </a:r>
            <a:r>
              <a:rPr lang="en-US" dirty="0">
                <a:solidFill>
                  <a:srgbClr val="000000"/>
                </a:solidFill>
                <a:latin typeface="Century Gothic" panose="020B0502020202020204" pitchFamily="34" charset="0"/>
              </a:rPr>
              <a:t>command activates the interface.</a:t>
            </a:r>
          </a:p>
        </p:txBody>
      </p:sp>
    </p:spTree>
    <p:extLst>
      <p:ext uri="{BB962C8B-B14F-4D97-AF65-F5344CB8AC3E}">
        <p14:creationId xmlns:p14="http://schemas.microsoft.com/office/powerpoint/2010/main" val="2950130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360" y="414286"/>
            <a:ext cx="8702040" cy="731837"/>
          </a:xfrm>
        </p:spPr>
        <p:txBody>
          <a:bodyPr/>
          <a:lstStyle/>
          <a:p>
            <a:r>
              <a:rPr lang="en-US" sz="2000" dirty="0">
                <a:latin typeface="Century Gothic" panose="020B0502020202020204" pitchFamily="34" charset="0"/>
              </a:rPr>
              <a:t>Configure Interfaces</a:t>
            </a:r>
            <a:br>
              <a:rPr lang="en-US" sz="4000" dirty="0">
                <a:latin typeface="Century Gothic" panose="020B0502020202020204" pitchFamily="34" charset="0"/>
              </a:rPr>
            </a:br>
            <a:r>
              <a:rPr lang="en-US" dirty="0">
                <a:latin typeface="Century Gothic" panose="020B0502020202020204" pitchFamily="34" charset="0"/>
              </a:rPr>
              <a:t>Configure Router Interfaces Example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E9E597-CDF1-0047-B112-C9FD7F790C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674" y="1136728"/>
            <a:ext cx="8702040" cy="409279"/>
          </a:xfrm>
        </p:spPr>
        <p:txBody>
          <a:bodyPr/>
          <a:lstStyle/>
          <a:p>
            <a:pPr marL="0" indent="0" algn="l"/>
            <a:r>
              <a:rPr lang="en-US" dirty="0">
                <a:solidFill>
                  <a:srgbClr val="000000"/>
                </a:solidFill>
                <a:latin typeface="Century Gothic" panose="020B0502020202020204" pitchFamily="34" charset="0"/>
              </a:rPr>
              <a:t>The commands to configure interface G0/0/0 on R1 are shown here: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9FED6C1-89E0-4375-8477-F0EBA769203F}"/>
              </a:ext>
            </a:extLst>
          </p:cNvPr>
          <p:cNvSpPr txBox="1"/>
          <p:nvPr/>
        </p:nvSpPr>
        <p:spPr>
          <a:xfrm>
            <a:off x="2823588" y="7290707"/>
            <a:ext cx="184731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C10989-3D4F-45C9-BEEB-776028CA19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902" y="1572240"/>
            <a:ext cx="8594498" cy="258911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7B97E3D-C6EF-4A93-B49A-A6755E6AE1C3}"/>
              </a:ext>
            </a:extLst>
          </p:cNvPr>
          <p:cNvSpPr txBox="1"/>
          <p:nvPr/>
        </p:nvSpPr>
        <p:spPr>
          <a:xfrm>
            <a:off x="739140" y="4017425"/>
            <a:ext cx="7650480" cy="2613023"/>
          </a:xfrm>
          <a:prstGeom prst="rect">
            <a:avLst/>
          </a:prstGeom>
          <a:solidFill>
            <a:srgbClr val="000000"/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R1(config)# </a:t>
            </a:r>
            <a:r>
              <a:rPr lang="en-US" sz="1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interface gigabitEthernet 0/0/0</a:t>
            </a:r>
          </a:p>
          <a:p>
            <a:pPr algn="l"/>
            <a:r>
              <a:rPr lang="en-U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R1(config-if)# </a:t>
            </a:r>
            <a:r>
              <a:rPr lang="en-US" sz="1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description Link to LAN</a:t>
            </a:r>
          </a:p>
          <a:p>
            <a:pPr algn="l"/>
            <a:r>
              <a:rPr lang="en-U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R1(config-if)# </a:t>
            </a:r>
            <a:r>
              <a:rPr lang="en-US" sz="1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ip address 192.168.10.1 255.255.255.0</a:t>
            </a:r>
          </a:p>
          <a:p>
            <a:pPr algn="l"/>
            <a:r>
              <a:rPr lang="en-U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R1(config-if)# </a:t>
            </a:r>
            <a:r>
              <a:rPr lang="en-US" sz="1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ipv6 address 2001:db8:acad:10::1/64</a:t>
            </a:r>
          </a:p>
          <a:p>
            <a:pPr algn="l"/>
            <a:r>
              <a:rPr lang="en-U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R1(config-if)# </a:t>
            </a:r>
            <a:r>
              <a:rPr lang="en-US" sz="1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 shutdown</a:t>
            </a:r>
          </a:p>
          <a:p>
            <a:pPr algn="l"/>
            <a:r>
              <a:rPr lang="en-U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R1(config-if)# </a:t>
            </a:r>
            <a:r>
              <a:rPr lang="en-US" sz="1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exit</a:t>
            </a:r>
          </a:p>
          <a:p>
            <a:pPr algn="l"/>
            <a:r>
              <a:rPr lang="en-U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R1(config)#</a:t>
            </a:r>
          </a:p>
          <a:p>
            <a:pPr algn="l"/>
            <a:r>
              <a:rPr lang="en-U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*Aug  1 01:43:53.435: %LINK-3-UPDOWN: Interface GigabitEthernet0/0/0, changed state to down</a:t>
            </a:r>
          </a:p>
          <a:p>
            <a:pPr algn="l"/>
            <a:r>
              <a:rPr lang="en-U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*Aug  1 01:43:56.447: %LINK-3-UPDOWN: Interface GigabitEthernet0/0/0, changed state to up</a:t>
            </a:r>
          </a:p>
          <a:p>
            <a:pPr algn="l"/>
            <a:r>
              <a:rPr lang="en-U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*Aug  1 01:43:57.447: %LINEPROTO-5-UPDOWN: Line protocol on Interface GigabitEthernet0/0/0, changed state to up</a:t>
            </a:r>
          </a:p>
        </p:txBody>
      </p:sp>
    </p:spTree>
    <p:extLst>
      <p:ext uri="{BB962C8B-B14F-4D97-AF65-F5344CB8AC3E}">
        <p14:creationId xmlns:p14="http://schemas.microsoft.com/office/powerpoint/2010/main" val="3262669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44430"/>
            <a:ext cx="9144000" cy="731837"/>
          </a:xfrm>
        </p:spPr>
        <p:txBody>
          <a:bodyPr/>
          <a:lstStyle/>
          <a:p>
            <a:r>
              <a:rPr lang="en-US" sz="1800" dirty="0">
                <a:latin typeface="Century Gothic" panose="020B0502020202020204" pitchFamily="34" charset="0"/>
              </a:rPr>
              <a:t>Configure Interfaces</a:t>
            </a:r>
            <a:br>
              <a:rPr lang="en-US" sz="3600" dirty="0">
                <a:latin typeface="Century Gothic" panose="020B0502020202020204" pitchFamily="34" charset="0"/>
              </a:rPr>
            </a:br>
            <a:r>
              <a:rPr lang="en-US" sz="2800" dirty="0">
                <a:latin typeface="Century Gothic" panose="020B0502020202020204" pitchFamily="34" charset="0"/>
              </a:rPr>
              <a:t>Configure Router Interfaces Example (Continued)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E9E597-CDF1-0047-B112-C9FD7F790C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903" y="1176267"/>
            <a:ext cx="8776017" cy="409279"/>
          </a:xfrm>
        </p:spPr>
        <p:txBody>
          <a:bodyPr/>
          <a:lstStyle/>
          <a:p>
            <a:pPr marL="0" indent="0" algn="l"/>
            <a:r>
              <a:rPr lang="en-US" dirty="0">
                <a:solidFill>
                  <a:srgbClr val="000000"/>
                </a:solidFill>
                <a:latin typeface="Century Gothic" panose="020B0502020202020204" pitchFamily="34" charset="0"/>
              </a:rPr>
              <a:t>The commands to configure interface G0/0/1 on R1 are shown here: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9FED6C1-89E0-4375-8477-F0EBA769203F}"/>
              </a:ext>
            </a:extLst>
          </p:cNvPr>
          <p:cNvSpPr txBox="1"/>
          <p:nvPr/>
        </p:nvSpPr>
        <p:spPr>
          <a:xfrm>
            <a:off x="2823588" y="7290707"/>
            <a:ext cx="184731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C10989-3D4F-45C9-BEEB-776028CA19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066" y="1564357"/>
            <a:ext cx="7556054" cy="227627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7B97E3D-C6EF-4A93-B49A-A6755E6AE1C3}"/>
              </a:ext>
            </a:extLst>
          </p:cNvPr>
          <p:cNvSpPr txBox="1"/>
          <p:nvPr/>
        </p:nvSpPr>
        <p:spPr>
          <a:xfrm>
            <a:off x="261303" y="3779674"/>
            <a:ext cx="8623617" cy="2979277"/>
          </a:xfrm>
          <a:prstGeom prst="rect">
            <a:avLst/>
          </a:prstGeom>
          <a:solidFill>
            <a:srgbClr val="000000"/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R1(config)# </a:t>
            </a:r>
            <a:r>
              <a:rPr lang="en-US" sz="16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interface gigabitEthernet 0/0/1</a:t>
            </a:r>
          </a:p>
          <a:p>
            <a:pPr algn="l"/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R1(config-if)# </a:t>
            </a:r>
            <a:r>
              <a:rPr lang="en-US" sz="16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description Link to R2</a:t>
            </a:r>
          </a:p>
          <a:p>
            <a:pPr algn="l"/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R1(config-if)# </a:t>
            </a:r>
            <a:r>
              <a:rPr lang="en-US" sz="16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ip address 209.165.200.225 255.255.255.252</a:t>
            </a:r>
          </a:p>
          <a:p>
            <a:pPr algn="l"/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R1(config-if)# </a:t>
            </a:r>
            <a:r>
              <a:rPr lang="en-US" sz="16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ipv6 address 2001:db8:feed:224::1/64</a:t>
            </a:r>
          </a:p>
          <a:p>
            <a:pPr algn="l"/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R1(config-if)# </a:t>
            </a:r>
            <a:r>
              <a:rPr lang="en-US" sz="16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 shutdown</a:t>
            </a:r>
          </a:p>
          <a:p>
            <a:pPr algn="l"/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R1(config-if)# </a:t>
            </a:r>
            <a:r>
              <a:rPr lang="en-US" sz="16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exit</a:t>
            </a:r>
          </a:p>
          <a:p>
            <a:pPr algn="l"/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R1(config)#</a:t>
            </a:r>
          </a:p>
          <a:p>
            <a:pPr algn="l"/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*Aug  1 01:46:29.170: %LINK-3-UPDOWN: Interface GigabitEthernet0/0/1, changed state to down</a:t>
            </a:r>
          </a:p>
          <a:p>
            <a:pPr algn="l"/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*Aug  1 01:46:32.171: %LINK-3-UPDOWN: Interface GigabitEthernet0/0/1, changed state to up</a:t>
            </a:r>
          </a:p>
          <a:p>
            <a:pPr algn="l"/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*Aug  1 01:46:33.171: %LINEPROTO-5-UPDOWN: Line protocol on Interface GigabitEthernet0/0/1, changed state to up</a:t>
            </a:r>
          </a:p>
        </p:txBody>
      </p:sp>
    </p:spTree>
    <p:extLst>
      <p:ext uri="{BB962C8B-B14F-4D97-AF65-F5344CB8AC3E}">
        <p14:creationId xmlns:p14="http://schemas.microsoft.com/office/powerpoint/2010/main" val="745804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77867"/>
            <a:ext cx="8345488" cy="731837"/>
          </a:xfrm>
        </p:spPr>
        <p:txBody>
          <a:bodyPr/>
          <a:lstStyle/>
          <a:p>
            <a:r>
              <a:rPr lang="en-US" sz="2000" dirty="0">
                <a:latin typeface="Century Gothic" panose="020B0502020202020204" pitchFamily="34" charset="0"/>
              </a:rPr>
              <a:t>Configure Interfaces</a:t>
            </a:r>
            <a:br>
              <a:rPr lang="en-US" sz="4000" dirty="0">
                <a:latin typeface="Century Gothic" panose="020B0502020202020204" pitchFamily="34" charset="0"/>
              </a:rPr>
            </a:br>
            <a:r>
              <a:rPr lang="en-US" dirty="0">
                <a:latin typeface="Century Gothic" panose="020B0502020202020204" pitchFamily="34" charset="0"/>
              </a:rPr>
              <a:t>Verify Interface Configuration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E9E597-CDF1-0047-B112-C9FD7F790C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921" y="1262311"/>
            <a:ext cx="8808720" cy="884985"/>
          </a:xfrm>
        </p:spPr>
        <p:txBody>
          <a:bodyPr/>
          <a:lstStyle/>
          <a:p>
            <a:pPr marL="0" indent="0" algn="l"/>
            <a:r>
              <a:rPr lang="en-US" dirty="0">
                <a:solidFill>
                  <a:srgbClr val="000000"/>
                </a:solidFill>
                <a:latin typeface="Century Gothic" panose="020B0502020202020204" pitchFamily="34" charset="0"/>
              </a:rPr>
              <a:t>To verify interface configuration use the </a:t>
            </a:r>
            <a:r>
              <a:rPr lang="en-US" b="1" dirty="0">
                <a:solidFill>
                  <a:srgbClr val="000000"/>
                </a:solidFill>
                <a:latin typeface="Century Gothic" panose="020B0502020202020204" pitchFamily="34" charset="0"/>
              </a:rPr>
              <a:t>show ip interface brief </a:t>
            </a:r>
            <a:r>
              <a:rPr lang="en-US" dirty="0">
                <a:solidFill>
                  <a:srgbClr val="000000"/>
                </a:solidFill>
                <a:latin typeface="Century Gothic" panose="020B0502020202020204" pitchFamily="34" charset="0"/>
              </a:rPr>
              <a:t>and </a:t>
            </a:r>
            <a:r>
              <a:rPr lang="en-US" b="1" dirty="0">
                <a:solidFill>
                  <a:srgbClr val="000000"/>
                </a:solidFill>
                <a:latin typeface="Century Gothic" panose="020B0502020202020204" pitchFamily="34" charset="0"/>
              </a:rPr>
              <a:t>show ipv6 interface brief </a:t>
            </a:r>
            <a:r>
              <a:rPr lang="en-US" dirty="0">
                <a:solidFill>
                  <a:srgbClr val="000000"/>
                </a:solidFill>
                <a:latin typeface="Century Gothic" panose="020B0502020202020204" pitchFamily="34" charset="0"/>
              </a:rPr>
              <a:t>commands shown here: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9FED6C1-89E0-4375-8477-F0EBA769203F}"/>
              </a:ext>
            </a:extLst>
          </p:cNvPr>
          <p:cNvSpPr txBox="1"/>
          <p:nvPr/>
        </p:nvSpPr>
        <p:spPr>
          <a:xfrm>
            <a:off x="2823588" y="7290707"/>
            <a:ext cx="184731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7B97E3D-C6EF-4A93-B49A-A6755E6AE1C3}"/>
              </a:ext>
            </a:extLst>
          </p:cNvPr>
          <p:cNvSpPr txBox="1"/>
          <p:nvPr/>
        </p:nvSpPr>
        <p:spPr>
          <a:xfrm>
            <a:off x="121921" y="2058504"/>
            <a:ext cx="8808719" cy="2092881"/>
          </a:xfrm>
          <a:prstGeom prst="rect">
            <a:avLst/>
          </a:prstGeom>
          <a:solidFill>
            <a:srgbClr val="000000"/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R1#  </a:t>
            </a:r>
            <a:r>
              <a:rPr lang="en-US" sz="16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show ip interface brief</a:t>
            </a:r>
          </a:p>
          <a:p>
            <a:pPr algn="l"/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Interface              IP-Address      OK? Method Status                Protocol </a:t>
            </a:r>
          </a:p>
          <a:p>
            <a:pPr algn="l"/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GigabitEthernet0/0/0   192.168.10.1    YES manual up                    up </a:t>
            </a:r>
          </a:p>
          <a:p>
            <a:pPr algn="l"/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GigabitEthernet0/0/1   209.165.200.225 YES manual up                    up </a:t>
            </a:r>
          </a:p>
          <a:p>
            <a:pPr algn="l"/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Vlan1                  unassigned      YES unset  administratively down down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9205F4-B6F7-4CBB-9733-95EEED388FC7}"/>
              </a:ext>
            </a:extLst>
          </p:cNvPr>
          <p:cNvSpPr txBox="1"/>
          <p:nvPr/>
        </p:nvSpPr>
        <p:spPr>
          <a:xfrm>
            <a:off x="121922" y="4278164"/>
            <a:ext cx="8808718" cy="2308324"/>
          </a:xfrm>
          <a:prstGeom prst="rect">
            <a:avLst/>
          </a:prstGeom>
          <a:solidFill>
            <a:srgbClr val="000000"/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R1#  </a:t>
            </a:r>
            <a:r>
              <a:rPr lang="en-US" sz="16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show ipv6 interface brief</a:t>
            </a:r>
          </a:p>
          <a:p>
            <a:pPr algn="l"/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GigabitEthernet0/0/0       [up/up]</a:t>
            </a:r>
          </a:p>
          <a:p>
            <a:pPr algn="l"/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FE80::201:C9FF:FE89:4501</a:t>
            </a:r>
          </a:p>
          <a:p>
            <a:pPr algn="l"/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2001:DB8:ACAD:10::1</a:t>
            </a:r>
          </a:p>
          <a:p>
            <a:pPr algn="l"/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GigabitEthernet0/0/1       [up/up]</a:t>
            </a:r>
          </a:p>
          <a:p>
            <a:pPr algn="l"/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FE80::201:C9FF:FE89:4502</a:t>
            </a:r>
          </a:p>
          <a:p>
            <a:pPr algn="l"/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2001:DB8:FEED:224::1</a:t>
            </a:r>
          </a:p>
          <a:p>
            <a:pPr algn="l"/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Vlan1                      [administratively down/down]</a:t>
            </a:r>
          </a:p>
          <a:p>
            <a:pPr algn="l"/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unassigned </a:t>
            </a:r>
          </a:p>
          <a:p>
            <a:pPr algn="l"/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R1#</a:t>
            </a:r>
          </a:p>
        </p:txBody>
      </p:sp>
    </p:spTree>
    <p:extLst>
      <p:ext uri="{BB962C8B-B14F-4D97-AF65-F5344CB8AC3E}">
        <p14:creationId xmlns:p14="http://schemas.microsoft.com/office/powerpoint/2010/main" val="2248032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84811"/>
            <a:ext cx="8345488" cy="731837"/>
          </a:xfrm>
        </p:spPr>
        <p:txBody>
          <a:bodyPr/>
          <a:lstStyle/>
          <a:p>
            <a:r>
              <a:rPr lang="en-US" sz="2000" dirty="0">
                <a:latin typeface="Century Gothic" panose="020B0502020202020204" pitchFamily="34" charset="0"/>
              </a:rPr>
              <a:t>Configure Interfaces</a:t>
            </a:r>
            <a:br>
              <a:rPr lang="en-US" sz="4000" dirty="0">
                <a:latin typeface="Century Gothic" panose="020B0502020202020204" pitchFamily="34" charset="0"/>
              </a:rPr>
            </a:br>
            <a:r>
              <a:rPr lang="en-US" dirty="0">
                <a:latin typeface="Century Gothic" panose="020B0502020202020204" pitchFamily="34" charset="0"/>
              </a:rPr>
              <a:t>Configure Verification Commands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57A863-7491-0041-AF26-F779D70A7E36}"/>
              </a:ext>
            </a:extLst>
          </p:cNvPr>
          <p:cNvSpPr txBox="1"/>
          <p:nvPr/>
        </p:nvSpPr>
        <p:spPr>
          <a:xfrm>
            <a:off x="167640" y="1260524"/>
            <a:ext cx="87782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  <a:latin typeface="Century Gothic" panose="020B0502020202020204" pitchFamily="34" charset="0"/>
              </a:rPr>
              <a:t>The table summarizes show commands used to verify interface configuration</a:t>
            </a:r>
            <a:r>
              <a:rPr lang="en-US" sz="1400" dirty="0">
                <a:solidFill>
                  <a:srgbClr val="000000"/>
                </a:solidFill>
                <a:latin typeface="Century Gothic" panose="020B0502020202020204" pitchFamily="34" charset="0"/>
              </a:rPr>
              <a:t>.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73BB6E86-62EB-2348-9F73-08093BACDAF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06783918"/>
              </p:ext>
            </p:extLst>
          </p:nvPr>
        </p:nvGraphicFramePr>
        <p:xfrm>
          <a:off x="167640" y="2032812"/>
          <a:ext cx="8778239" cy="39302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98679">
                  <a:extLst>
                    <a:ext uri="{9D8B030D-6E8A-4147-A177-3AD203B41FA5}">
                      <a16:colId xmlns:a16="http://schemas.microsoft.com/office/drawing/2014/main" val="3729139006"/>
                    </a:ext>
                  </a:extLst>
                </a:gridCol>
                <a:gridCol w="5379560">
                  <a:extLst>
                    <a:ext uri="{9D8B030D-6E8A-4147-A177-3AD203B41FA5}">
                      <a16:colId xmlns:a16="http://schemas.microsoft.com/office/drawing/2014/main" val="1988913492"/>
                    </a:ext>
                  </a:extLst>
                </a:gridCol>
              </a:tblGrid>
              <a:tr h="455550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entury Gothic" panose="020B0502020202020204" pitchFamily="34" charset="0"/>
                        </a:rPr>
                        <a:t>Commands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entury Gothic" panose="020B0502020202020204" pitchFamily="34" charset="0"/>
                        </a:rPr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3676789"/>
                  </a:ext>
                </a:extLst>
              </a:tr>
              <a:tr h="505472">
                <a:tc>
                  <a:txBody>
                    <a:bodyPr/>
                    <a:lstStyle/>
                    <a:p>
                      <a:r>
                        <a:rPr lang="en-US" sz="1800" b="1" dirty="0">
                          <a:latin typeface="Century Gothic" panose="020B0502020202020204" pitchFamily="34" charset="0"/>
                          <a:cs typeface="Courier New" panose="02070309020205020404" pitchFamily="49" charset="0"/>
                        </a:rPr>
                        <a:t>show ip interface brief</a:t>
                      </a:r>
                    </a:p>
                    <a:p>
                      <a:r>
                        <a:rPr lang="en-US" sz="1800" b="1" dirty="0">
                          <a:latin typeface="Century Gothic" panose="020B0502020202020204" pitchFamily="34" charset="0"/>
                          <a:cs typeface="Courier New" panose="02070309020205020404" pitchFamily="49" charset="0"/>
                        </a:rPr>
                        <a:t>show ipv6 interface brief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entury Gothic" panose="020B0502020202020204" pitchFamily="34" charset="0"/>
                        </a:rPr>
                        <a:t>Displays all interfaces, their IP addresses, and their current status.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9654457"/>
                  </a:ext>
                </a:extLst>
              </a:tr>
              <a:tr h="505472">
                <a:tc>
                  <a:txBody>
                    <a:bodyPr/>
                    <a:lstStyle/>
                    <a:p>
                      <a:r>
                        <a:rPr lang="en-US" sz="1800" b="1" dirty="0">
                          <a:latin typeface="Century Gothic" panose="020B0502020202020204" pitchFamily="34" charset="0"/>
                          <a:cs typeface="Courier New" panose="02070309020205020404" pitchFamily="49" charset="0"/>
                        </a:rPr>
                        <a:t>show ip route</a:t>
                      </a:r>
                    </a:p>
                    <a:p>
                      <a:r>
                        <a:rPr lang="en-US" sz="1800" b="1" dirty="0">
                          <a:latin typeface="Century Gothic" panose="020B0502020202020204" pitchFamily="34" charset="0"/>
                          <a:cs typeface="Courier New" panose="02070309020205020404" pitchFamily="49" charset="0"/>
                        </a:rPr>
                        <a:t>show ipv6 route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entury Gothic" panose="020B0502020202020204" pitchFamily="34" charset="0"/>
                        </a:rPr>
                        <a:t>Displays the contents of the IP routing tables stored in RAM.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735172"/>
                  </a:ext>
                </a:extLst>
              </a:tr>
              <a:tr h="455550">
                <a:tc>
                  <a:txBody>
                    <a:bodyPr/>
                    <a:lstStyle/>
                    <a:p>
                      <a:r>
                        <a:rPr lang="en-US" sz="1800" b="1" dirty="0">
                          <a:latin typeface="Century Gothic" panose="020B0502020202020204" pitchFamily="34" charset="0"/>
                          <a:cs typeface="Courier New" panose="02070309020205020404" pitchFamily="49" charset="0"/>
                        </a:rPr>
                        <a:t>show interfaces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entury Gothic" panose="020B0502020202020204" pitchFamily="34" charset="0"/>
                        </a:rPr>
                        <a:t>Displays statistics for all interfaces on the device. Only displays the IPv4 addressing information.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468046"/>
                  </a:ext>
                </a:extLst>
              </a:tr>
              <a:tr h="455550">
                <a:tc>
                  <a:txBody>
                    <a:bodyPr/>
                    <a:lstStyle/>
                    <a:p>
                      <a:r>
                        <a:rPr lang="en-US" sz="1800" b="1" dirty="0">
                          <a:latin typeface="Century Gothic" panose="020B0502020202020204" pitchFamily="34" charset="0"/>
                          <a:cs typeface="Courier New" panose="02070309020205020404" pitchFamily="49" charset="0"/>
                        </a:rPr>
                        <a:t>show ip interfaces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entury Gothic" panose="020B0502020202020204" pitchFamily="34" charset="0"/>
                        </a:rPr>
                        <a:t>Displays the IPv4 statistics for all interfaces on a router.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8107787"/>
                  </a:ext>
                </a:extLst>
              </a:tr>
              <a:tr h="455550">
                <a:tc>
                  <a:txBody>
                    <a:bodyPr/>
                    <a:lstStyle/>
                    <a:p>
                      <a:r>
                        <a:rPr lang="en-US" sz="1800" b="1" dirty="0">
                          <a:latin typeface="Century Gothic" panose="020B0502020202020204" pitchFamily="34" charset="0"/>
                          <a:cs typeface="Courier New" panose="02070309020205020404" pitchFamily="49" charset="0"/>
                        </a:rPr>
                        <a:t>show ipv6 interfaces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entury Gothic" panose="020B0502020202020204" pitchFamily="34" charset="0"/>
                        </a:rPr>
                        <a:t>Displays the IPv6 statistics for all interfaces on a router.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54542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61331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15" y="498771"/>
            <a:ext cx="9122370" cy="731837"/>
          </a:xfrm>
        </p:spPr>
        <p:txBody>
          <a:bodyPr/>
          <a:lstStyle/>
          <a:p>
            <a:r>
              <a:rPr lang="en-US" sz="1800" dirty="0">
                <a:latin typeface="Century Gothic" panose="020B0502020202020204" pitchFamily="34" charset="0"/>
              </a:rPr>
              <a:t>Configure Interfaces</a:t>
            </a:r>
            <a:br>
              <a:rPr lang="en-US" sz="3600" dirty="0">
                <a:latin typeface="Century Gothic" panose="020B0502020202020204" pitchFamily="34" charset="0"/>
              </a:rPr>
            </a:br>
            <a:r>
              <a:rPr lang="en-US" sz="2800" dirty="0">
                <a:latin typeface="Century Gothic" panose="020B0502020202020204" pitchFamily="34" charset="0"/>
              </a:rPr>
              <a:t>Configure Verification Commands (Continued)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57A863-7491-0041-AF26-F779D70A7E36}"/>
              </a:ext>
            </a:extLst>
          </p:cNvPr>
          <p:cNvSpPr txBox="1"/>
          <p:nvPr/>
        </p:nvSpPr>
        <p:spPr>
          <a:xfrm>
            <a:off x="248146" y="1230608"/>
            <a:ext cx="86477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  <a:latin typeface="Century Gothic" panose="020B0502020202020204" pitchFamily="34" charset="0"/>
              </a:rPr>
              <a:t>View status of all interfaces with the </a:t>
            </a:r>
            <a:r>
              <a:rPr lang="en-US" sz="2000" b="1" dirty="0">
                <a:solidFill>
                  <a:srgbClr val="000000"/>
                </a:solidFill>
                <a:latin typeface="Century Gothic" panose="020B0502020202020204" pitchFamily="34" charset="0"/>
              </a:rPr>
              <a:t>show ip interface brief </a:t>
            </a:r>
            <a:r>
              <a:rPr lang="en-US" sz="2000" dirty="0">
                <a:solidFill>
                  <a:srgbClr val="000000"/>
                </a:solidFill>
                <a:latin typeface="Century Gothic" panose="020B0502020202020204" pitchFamily="34" charset="0"/>
              </a:rPr>
              <a:t>and </a:t>
            </a:r>
            <a:r>
              <a:rPr lang="en-US" sz="2000" b="1" dirty="0">
                <a:solidFill>
                  <a:srgbClr val="000000"/>
                </a:solidFill>
                <a:latin typeface="Century Gothic" panose="020B0502020202020204" pitchFamily="34" charset="0"/>
              </a:rPr>
              <a:t>show ipv6 interface brief </a:t>
            </a:r>
            <a:r>
              <a:rPr lang="en-US" sz="2000" dirty="0">
                <a:solidFill>
                  <a:srgbClr val="000000"/>
                </a:solidFill>
                <a:latin typeface="Century Gothic" panose="020B0502020202020204" pitchFamily="34" charset="0"/>
              </a:rPr>
              <a:t>commands, shown here: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07EA06-7465-4C52-AE81-CBACEDBD6441}"/>
              </a:ext>
            </a:extLst>
          </p:cNvPr>
          <p:cNvSpPr txBox="1"/>
          <p:nvPr/>
        </p:nvSpPr>
        <p:spPr>
          <a:xfrm>
            <a:off x="137160" y="1911754"/>
            <a:ext cx="8869680" cy="2308324"/>
          </a:xfrm>
          <a:prstGeom prst="rect">
            <a:avLst/>
          </a:prstGeom>
          <a:solidFill>
            <a:srgbClr val="000000"/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R1# </a:t>
            </a:r>
            <a:r>
              <a:rPr lang="en-US" sz="16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show ip interface brief</a:t>
            </a:r>
          </a:p>
          <a:p>
            <a:pPr algn="l"/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Interface              IP-Address      OK? Method Status                Protocol </a:t>
            </a:r>
          </a:p>
          <a:p>
            <a:pPr algn="l"/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GigabitEthernet0/0/0   192.168.10.1    YES manual up                    up </a:t>
            </a:r>
          </a:p>
          <a:p>
            <a:pPr algn="l"/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GigabitEthernet0/0/1   209.165.200.225 YES manual up                    up </a:t>
            </a:r>
          </a:p>
          <a:p>
            <a:pPr algn="l"/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Vlan1                  unassigned      YES unset  administratively down down </a:t>
            </a:r>
          </a:p>
          <a:p>
            <a:pPr algn="l"/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R1#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345167-82FC-49E7-B10D-34FE13887791}"/>
              </a:ext>
            </a:extLst>
          </p:cNvPr>
          <p:cNvSpPr txBox="1"/>
          <p:nvPr/>
        </p:nvSpPr>
        <p:spPr>
          <a:xfrm>
            <a:off x="137159" y="4257793"/>
            <a:ext cx="8869680" cy="2308324"/>
          </a:xfrm>
          <a:prstGeom prst="rect">
            <a:avLst/>
          </a:prstGeom>
          <a:solidFill>
            <a:srgbClr val="000000"/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R1# </a:t>
            </a:r>
            <a:r>
              <a:rPr lang="en-US" sz="16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show ipv6 interface brief</a:t>
            </a:r>
          </a:p>
          <a:p>
            <a:pPr algn="l"/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GigabitEthernet0/0/0       [up/up]</a:t>
            </a:r>
          </a:p>
          <a:p>
            <a:pPr algn="l"/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FE80::201:C9FF:FE89:4501</a:t>
            </a:r>
          </a:p>
          <a:p>
            <a:pPr algn="l"/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2001:DB8:ACAD:10::1</a:t>
            </a:r>
          </a:p>
          <a:p>
            <a:pPr algn="l"/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GigabitEthernet0/0/1       [up/up]</a:t>
            </a:r>
          </a:p>
          <a:p>
            <a:pPr algn="l"/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FE80::201:C9FF:FE89:4502</a:t>
            </a:r>
          </a:p>
          <a:p>
            <a:pPr algn="l"/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2001:DB8:FEED:224::1</a:t>
            </a:r>
          </a:p>
          <a:p>
            <a:pPr algn="l"/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Vlan1                      [administratively down/down]</a:t>
            </a:r>
          </a:p>
          <a:p>
            <a:pPr algn="l"/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unassigned </a:t>
            </a:r>
          </a:p>
          <a:p>
            <a:pPr algn="l"/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R1#</a:t>
            </a:r>
          </a:p>
        </p:txBody>
      </p:sp>
    </p:spTree>
    <p:extLst>
      <p:ext uri="{BB962C8B-B14F-4D97-AF65-F5344CB8AC3E}">
        <p14:creationId xmlns:p14="http://schemas.microsoft.com/office/powerpoint/2010/main" val="116711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56389"/>
            <a:ext cx="8345488" cy="731837"/>
          </a:xfrm>
        </p:spPr>
        <p:txBody>
          <a:bodyPr/>
          <a:lstStyle/>
          <a:p>
            <a:r>
              <a:rPr lang="en-US" sz="1800" dirty="0">
                <a:latin typeface="Century Gothic" panose="020B0502020202020204" pitchFamily="34" charset="0"/>
              </a:rPr>
              <a:t>Configure Interfaces</a:t>
            </a:r>
            <a:br>
              <a:rPr lang="en-US" sz="3600" dirty="0">
                <a:latin typeface="Century Gothic" panose="020B0502020202020204" pitchFamily="34" charset="0"/>
              </a:rPr>
            </a:br>
            <a:r>
              <a:rPr lang="en-US" sz="2800" dirty="0">
                <a:latin typeface="Century Gothic" panose="020B0502020202020204" pitchFamily="34" charset="0"/>
              </a:rPr>
              <a:t>Configure Verification Commands (Continued)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57A863-7491-0041-AF26-F779D70A7E36}"/>
              </a:ext>
            </a:extLst>
          </p:cNvPr>
          <p:cNvSpPr txBox="1"/>
          <p:nvPr/>
        </p:nvSpPr>
        <p:spPr>
          <a:xfrm>
            <a:off x="106680" y="1088226"/>
            <a:ext cx="8747759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800" dirty="0">
                <a:solidFill>
                  <a:srgbClr val="000000"/>
                </a:solidFill>
                <a:latin typeface="Century Gothic" panose="020B0502020202020204" pitchFamily="34" charset="0"/>
              </a:rPr>
              <a:t>Display the contents of the IP routing tables with the </a:t>
            </a:r>
            <a:r>
              <a:rPr lang="en-US" sz="1800" b="1" dirty="0">
                <a:solidFill>
                  <a:srgbClr val="000000"/>
                </a:solidFill>
                <a:latin typeface="Century Gothic" panose="020B0502020202020204" pitchFamily="34" charset="0"/>
              </a:rPr>
              <a:t>show ip route </a:t>
            </a:r>
            <a:r>
              <a:rPr lang="en-US" sz="1800" dirty="0">
                <a:solidFill>
                  <a:srgbClr val="000000"/>
                </a:solidFill>
                <a:latin typeface="Century Gothic" panose="020B0502020202020204" pitchFamily="34" charset="0"/>
              </a:rPr>
              <a:t>and </a:t>
            </a:r>
            <a:r>
              <a:rPr lang="en-US" sz="1800" b="1" dirty="0">
                <a:solidFill>
                  <a:srgbClr val="000000"/>
                </a:solidFill>
                <a:latin typeface="Century Gothic" panose="020B0502020202020204" pitchFamily="34" charset="0"/>
              </a:rPr>
              <a:t>show ipv6 route </a:t>
            </a:r>
            <a:r>
              <a:rPr lang="en-US" sz="1800" dirty="0">
                <a:solidFill>
                  <a:srgbClr val="000000"/>
                </a:solidFill>
                <a:latin typeface="Century Gothic" panose="020B0502020202020204" pitchFamily="34" charset="0"/>
              </a:rPr>
              <a:t>commands as shown here: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07EA06-7465-4C52-AE81-CBACEDBD6441}"/>
              </a:ext>
            </a:extLst>
          </p:cNvPr>
          <p:cNvSpPr txBox="1"/>
          <p:nvPr/>
        </p:nvSpPr>
        <p:spPr>
          <a:xfrm>
            <a:off x="106679" y="1679157"/>
            <a:ext cx="8930640" cy="2036711"/>
          </a:xfrm>
          <a:prstGeom prst="rect">
            <a:avLst/>
          </a:prstGeom>
          <a:solidFill>
            <a:srgbClr val="000000"/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R1# </a:t>
            </a:r>
            <a:r>
              <a:rPr lang="en-US" sz="1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show ip route</a:t>
            </a:r>
          </a:p>
          <a:p>
            <a:pPr algn="l"/>
            <a:r>
              <a:rPr lang="en-U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 output omitted&gt;</a:t>
            </a:r>
          </a:p>
          <a:p>
            <a:pPr algn="l"/>
            <a:r>
              <a:rPr lang="en-U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Gateway of last resort is not set</a:t>
            </a:r>
          </a:p>
          <a:p>
            <a:pPr algn="l"/>
            <a:r>
              <a:rPr lang="en-U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192.168.10.0/24 is variably subnetted, 2 subnets, 2 masks</a:t>
            </a:r>
          </a:p>
          <a:p>
            <a:pPr algn="l"/>
            <a:r>
              <a:rPr lang="en-U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        192.168.10.0/24 is directly connected, GigabitEthernet0/0/0</a:t>
            </a:r>
          </a:p>
          <a:p>
            <a:pPr algn="l"/>
            <a:r>
              <a:rPr lang="en-U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        192.168.10.1/32 is directly connected, GigabitEthernet0/0/0</a:t>
            </a:r>
          </a:p>
          <a:p>
            <a:pPr algn="l"/>
            <a:r>
              <a:rPr lang="en-U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209.165.200.0/24 is variably subnetted, 2 subnets, 2 masks</a:t>
            </a:r>
          </a:p>
          <a:p>
            <a:pPr algn="l"/>
            <a:r>
              <a:rPr lang="en-U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        209.165.200.224/30 is directly connected, GigabitEthernet0/0/1</a:t>
            </a:r>
          </a:p>
          <a:p>
            <a:pPr algn="l"/>
            <a:r>
              <a:rPr lang="en-U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        209.165.200.225/32 is directly connected, GigabitEthernet0/0/1</a:t>
            </a:r>
          </a:p>
          <a:p>
            <a:pPr algn="l"/>
            <a:r>
              <a:rPr lang="en-U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R1#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345167-82FC-49E7-B10D-34FE13887791}"/>
              </a:ext>
            </a:extLst>
          </p:cNvPr>
          <p:cNvSpPr txBox="1"/>
          <p:nvPr/>
        </p:nvSpPr>
        <p:spPr>
          <a:xfrm>
            <a:off x="106679" y="3889414"/>
            <a:ext cx="8930640" cy="2618409"/>
          </a:xfrm>
          <a:prstGeom prst="rect">
            <a:avLst/>
          </a:prstGeom>
          <a:solidFill>
            <a:srgbClr val="000000"/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R1# show ipv6 route</a:t>
            </a:r>
          </a:p>
          <a:p>
            <a:pPr algn="l"/>
            <a:r>
              <a:rPr lang="en-U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&lt;output omitted&gt;</a:t>
            </a:r>
          </a:p>
          <a:p>
            <a:pPr algn="l"/>
            <a:r>
              <a:rPr lang="en-U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   2001:DB8:ACAD:10::/64 [0/0]</a:t>
            </a:r>
          </a:p>
          <a:p>
            <a:pPr algn="l"/>
            <a:r>
              <a:rPr lang="en-U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via GigabitEthernet0/0/0, directly connected</a:t>
            </a:r>
          </a:p>
          <a:p>
            <a:pPr algn="l"/>
            <a:r>
              <a:rPr lang="en-U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   2001:DB8:ACAD:10::1/128 [0/0]</a:t>
            </a:r>
          </a:p>
          <a:p>
            <a:pPr algn="l"/>
            <a:r>
              <a:rPr lang="en-U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via GigabitEthernet0/0/0, receive</a:t>
            </a:r>
          </a:p>
          <a:p>
            <a:pPr algn="l"/>
            <a:r>
              <a:rPr lang="en-U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   2001:DB8:FEED:224::/64 [0/0]</a:t>
            </a:r>
          </a:p>
          <a:p>
            <a:pPr algn="l"/>
            <a:r>
              <a:rPr lang="en-U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via GigabitEthernet0/0/1, directly connected</a:t>
            </a:r>
          </a:p>
          <a:p>
            <a:pPr algn="l"/>
            <a:r>
              <a:rPr lang="en-U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   2001:DB8:FEED:224::1/128 [0/0]</a:t>
            </a:r>
          </a:p>
          <a:p>
            <a:pPr algn="l"/>
            <a:r>
              <a:rPr lang="en-U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via GigabitEthernet0/0/1, receive</a:t>
            </a:r>
          </a:p>
          <a:p>
            <a:pPr algn="l"/>
            <a:r>
              <a:rPr lang="en-U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   FF00::/8 [0/0]</a:t>
            </a:r>
          </a:p>
          <a:p>
            <a:pPr algn="l"/>
            <a:r>
              <a:rPr lang="en-U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via Null0, receive</a:t>
            </a:r>
          </a:p>
          <a:p>
            <a:pPr algn="l"/>
            <a:r>
              <a:rPr lang="en-U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R1#</a:t>
            </a:r>
          </a:p>
        </p:txBody>
      </p:sp>
    </p:spTree>
    <p:extLst>
      <p:ext uri="{BB962C8B-B14F-4D97-AF65-F5344CB8AC3E}">
        <p14:creationId xmlns:p14="http://schemas.microsoft.com/office/powerpoint/2010/main" val="454259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23851"/>
            <a:ext cx="8345488" cy="731837"/>
          </a:xfrm>
        </p:spPr>
        <p:txBody>
          <a:bodyPr/>
          <a:lstStyle/>
          <a:p>
            <a:r>
              <a:rPr lang="en-US" sz="1800" dirty="0">
                <a:latin typeface="Century Gothic" panose="020B0502020202020204" pitchFamily="34" charset="0"/>
              </a:rPr>
              <a:t>Configure Interfaces</a:t>
            </a:r>
            <a:br>
              <a:rPr lang="en-US" sz="3600" dirty="0">
                <a:latin typeface="Century Gothic" panose="020B0502020202020204" pitchFamily="34" charset="0"/>
              </a:rPr>
            </a:br>
            <a:r>
              <a:rPr lang="en-US" sz="2800" dirty="0">
                <a:latin typeface="Century Gothic" panose="020B0502020202020204" pitchFamily="34" charset="0"/>
              </a:rPr>
              <a:t>Configure Verification Commands (Cont.)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57A863-7491-0041-AF26-F779D70A7E36}"/>
              </a:ext>
            </a:extLst>
          </p:cNvPr>
          <p:cNvSpPr txBox="1"/>
          <p:nvPr/>
        </p:nvSpPr>
        <p:spPr>
          <a:xfrm>
            <a:off x="169862" y="929372"/>
            <a:ext cx="8730298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800" dirty="0">
                <a:solidFill>
                  <a:srgbClr val="000000"/>
                </a:solidFill>
                <a:latin typeface="Century Gothic" panose="020B0502020202020204" pitchFamily="34" charset="0"/>
              </a:rPr>
              <a:t>Display statistics for all interfaces with the </a:t>
            </a:r>
            <a:r>
              <a:rPr lang="en-US" sz="1800" b="1" dirty="0">
                <a:solidFill>
                  <a:srgbClr val="000000"/>
                </a:solidFill>
                <a:latin typeface="Century Gothic" panose="020B0502020202020204" pitchFamily="34" charset="0"/>
              </a:rPr>
              <a:t>show interfaces </a:t>
            </a:r>
            <a:r>
              <a:rPr lang="en-US" sz="1800" dirty="0">
                <a:solidFill>
                  <a:srgbClr val="000000"/>
                </a:solidFill>
                <a:latin typeface="Century Gothic" panose="020B0502020202020204" pitchFamily="34" charset="0"/>
              </a:rPr>
              <a:t>command, as shown here: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07EA06-7465-4C52-AE81-CBACEDBD6441}"/>
              </a:ext>
            </a:extLst>
          </p:cNvPr>
          <p:cNvSpPr txBox="1"/>
          <p:nvPr/>
        </p:nvSpPr>
        <p:spPr>
          <a:xfrm>
            <a:off x="169862" y="1520303"/>
            <a:ext cx="8836978" cy="5139099"/>
          </a:xfrm>
          <a:prstGeom prst="rect">
            <a:avLst/>
          </a:prstGeom>
          <a:solidFill>
            <a:srgbClr val="000000"/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R1# </a:t>
            </a:r>
            <a:r>
              <a:rPr lang="en-US" sz="1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show interfaces gig0/0/0</a:t>
            </a:r>
          </a:p>
          <a:p>
            <a:pPr algn="l"/>
            <a:r>
              <a:rPr lang="en-U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GigabitEthernet0/0/0 is up, line protocol is up </a:t>
            </a:r>
          </a:p>
          <a:p>
            <a:pPr algn="l"/>
            <a:r>
              <a:rPr lang="en-U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Hardware is ISR4321-2x1GE, address is a0e0.af0d.e140 (bia  a0e0.af0d.e140)</a:t>
            </a:r>
          </a:p>
          <a:p>
            <a:pPr algn="l"/>
            <a:r>
              <a:rPr lang="en-U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Description: Link to LAN</a:t>
            </a:r>
          </a:p>
          <a:p>
            <a:pPr algn="l"/>
            <a:r>
              <a:rPr lang="en-U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Internet address is 192.168.10.1/24</a:t>
            </a:r>
          </a:p>
          <a:p>
            <a:pPr algn="l"/>
            <a:r>
              <a:rPr lang="en-U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MTU 1500 bytes, BW 100000 Kbit/sec, DLY 100 usec, </a:t>
            </a:r>
          </a:p>
          <a:p>
            <a:pPr algn="l"/>
            <a:r>
              <a:rPr lang="en-U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reliability 255/255, txload 1/255, rxload 1/255</a:t>
            </a:r>
          </a:p>
          <a:p>
            <a:pPr algn="l"/>
            <a:r>
              <a:rPr lang="en-U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Encapsulation ARPA, loopback not set</a:t>
            </a:r>
          </a:p>
          <a:p>
            <a:pPr algn="l"/>
            <a:r>
              <a:rPr lang="en-U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Keepalive not supported </a:t>
            </a:r>
          </a:p>
          <a:p>
            <a:pPr algn="l"/>
            <a:r>
              <a:rPr lang="en-U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Full Duplex, 100Mbps, link type is auto, media type is RJ45</a:t>
            </a:r>
          </a:p>
          <a:p>
            <a:pPr algn="l"/>
            <a:r>
              <a:rPr lang="en-U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output flow-control is off, input flow-control is off</a:t>
            </a:r>
          </a:p>
          <a:p>
            <a:pPr algn="l"/>
            <a:r>
              <a:rPr lang="en-U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ARP type: ARPA, ARP Timeout 04:00:00</a:t>
            </a:r>
          </a:p>
          <a:p>
            <a:pPr algn="l"/>
            <a:r>
              <a:rPr lang="en-U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Last input 00:00:01, output 00:00:35, output hang never</a:t>
            </a:r>
          </a:p>
          <a:p>
            <a:pPr algn="l"/>
            <a:r>
              <a:rPr lang="en-U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Last clearing of "show interface" counters never</a:t>
            </a:r>
          </a:p>
          <a:p>
            <a:pPr algn="l"/>
            <a:r>
              <a:rPr lang="en-U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Input queue: 0/375/0/0 (size/max/drops/flushes); Total output     drops: 0</a:t>
            </a:r>
          </a:p>
          <a:p>
            <a:pPr algn="l"/>
            <a:r>
              <a:rPr lang="en-U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Queueing strategy: fifo</a:t>
            </a:r>
          </a:p>
          <a:p>
            <a:pPr algn="l"/>
            <a:r>
              <a:rPr lang="en-U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Output queue: 0/40 (size/max)</a:t>
            </a:r>
          </a:p>
          <a:p>
            <a:pPr algn="l"/>
            <a:r>
              <a:rPr lang="en-U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5 minute input rate 0 bits/sec, 0 packets/sec</a:t>
            </a:r>
          </a:p>
          <a:p>
            <a:pPr algn="l"/>
            <a:r>
              <a:rPr lang="en-U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5 minute output rate 0 bits/sec, 0 packets/sec</a:t>
            </a:r>
          </a:p>
          <a:p>
            <a:pPr algn="l"/>
            <a:r>
              <a:rPr lang="en-U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1180 packets input, 109486 bytes, 0 no buffer</a:t>
            </a:r>
          </a:p>
          <a:p>
            <a:pPr algn="l"/>
            <a:r>
              <a:rPr lang="en-U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Received 84 broadcasts (0 IP multicasts)</a:t>
            </a:r>
          </a:p>
          <a:p>
            <a:pPr algn="l"/>
            <a:r>
              <a:rPr lang="en-U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0 runts, 0 giants, 0 throttles </a:t>
            </a:r>
          </a:p>
          <a:p>
            <a:pPr algn="l"/>
            <a:endParaRPr lang="en-US" sz="1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&lt;output omitted&gt;</a:t>
            </a:r>
          </a:p>
          <a:p>
            <a:pPr algn="l"/>
            <a:endParaRPr lang="en-US" sz="1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R1#</a:t>
            </a:r>
          </a:p>
        </p:txBody>
      </p:sp>
    </p:spTree>
    <p:extLst>
      <p:ext uri="{BB962C8B-B14F-4D97-AF65-F5344CB8AC3E}">
        <p14:creationId xmlns:p14="http://schemas.microsoft.com/office/powerpoint/2010/main" val="654075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16872" y="5227501"/>
            <a:ext cx="8461367" cy="1203779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latin typeface="Century Gothic" panose="020B0502020202020204" pitchFamily="34" charset="0"/>
              </a:rPr>
              <a:t>Provides services to allow end devices to exchange data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latin typeface="Century Gothic" panose="020B0502020202020204" pitchFamily="34" charset="0"/>
              </a:rPr>
              <a:t>IP version 4 (IPv4) and IP version 6 (IPv6) are the principle network layer communication protocols.</a:t>
            </a:r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1" y="761483"/>
            <a:ext cx="6081188" cy="789880"/>
          </a:xfrm>
        </p:spPr>
        <p:txBody>
          <a:bodyPr/>
          <a:lstStyle/>
          <a:p>
            <a:r>
              <a:rPr lang="en-US" altLang="en-US" sz="2000" dirty="0">
                <a:latin typeface="Century Gothic" panose="020B0502020202020204" pitchFamily="34" charset="0"/>
              </a:rPr>
              <a:t>Network Layer Characteristics</a:t>
            </a:r>
            <a:br>
              <a:rPr lang="en-US" altLang="en-US" sz="4000" dirty="0">
                <a:latin typeface="Century Gothic" panose="020B0502020202020204" pitchFamily="34" charset="0"/>
              </a:rPr>
            </a:br>
            <a:r>
              <a:rPr lang="en-US" altLang="en-US" sz="4000" dirty="0">
                <a:latin typeface="Century Gothic" panose="020B0502020202020204" pitchFamily="34" charset="0"/>
              </a:rPr>
              <a:t>The Network Layer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1551363"/>
            <a:ext cx="5516880" cy="362696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42394050"/>
      </p:ext>
    </p:extLst>
  </p:cSld>
  <p:clrMapOvr>
    <a:masterClrMapping/>
  </p:clrMapOvr>
  <p:transition spd="slow">
    <p:wipe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62891"/>
            <a:ext cx="8345488" cy="731837"/>
          </a:xfrm>
        </p:spPr>
        <p:txBody>
          <a:bodyPr/>
          <a:lstStyle/>
          <a:p>
            <a:r>
              <a:rPr lang="en-US" sz="1800" dirty="0">
                <a:latin typeface="Century Gothic" panose="020B0502020202020204" pitchFamily="34" charset="0"/>
              </a:rPr>
              <a:t>Configure Interfaces</a:t>
            </a:r>
            <a:br>
              <a:rPr lang="en-US" sz="3600" dirty="0">
                <a:latin typeface="Century Gothic" panose="020B0502020202020204" pitchFamily="34" charset="0"/>
              </a:rPr>
            </a:br>
            <a:r>
              <a:rPr lang="en-US" sz="2800" dirty="0">
                <a:latin typeface="Century Gothic" panose="020B0502020202020204" pitchFamily="34" charset="0"/>
              </a:rPr>
              <a:t>Configure Verification Commands (Continued)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57A863-7491-0041-AF26-F779D70A7E36}"/>
              </a:ext>
            </a:extLst>
          </p:cNvPr>
          <p:cNvSpPr txBox="1"/>
          <p:nvPr/>
        </p:nvSpPr>
        <p:spPr>
          <a:xfrm>
            <a:off x="137160" y="1162368"/>
            <a:ext cx="8717280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800" dirty="0">
                <a:solidFill>
                  <a:srgbClr val="000000"/>
                </a:solidFill>
                <a:latin typeface="Century Gothic" panose="020B0502020202020204" pitchFamily="34" charset="0"/>
              </a:rPr>
              <a:t>Display IPv4 statistics for router interfaces with the </a:t>
            </a:r>
            <a:r>
              <a:rPr lang="en-US" sz="1800" b="1" dirty="0">
                <a:solidFill>
                  <a:srgbClr val="000000"/>
                </a:solidFill>
                <a:latin typeface="Century Gothic" panose="020B0502020202020204" pitchFamily="34" charset="0"/>
              </a:rPr>
              <a:t>show ip interface </a:t>
            </a:r>
            <a:r>
              <a:rPr lang="en-US" sz="1800" dirty="0">
                <a:solidFill>
                  <a:srgbClr val="000000"/>
                </a:solidFill>
                <a:latin typeface="Century Gothic" panose="020B0502020202020204" pitchFamily="34" charset="0"/>
              </a:rPr>
              <a:t>command, as shown here: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07EA06-7465-4C52-AE81-CBACEDBD6441}"/>
              </a:ext>
            </a:extLst>
          </p:cNvPr>
          <p:cNvSpPr txBox="1"/>
          <p:nvPr/>
        </p:nvSpPr>
        <p:spPr>
          <a:xfrm>
            <a:off x="243840" y="1753299"/>
            <a:ext cx="8244840" cy="4945200"/>
          </a:xfrm>
          <a:prstGeom prst="rect">
            <a:avLst/>
          </a:prstGeom>
          <a:solidFill>
            <a:srgbClr val="000000"/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R1# </a:t>
            </a:r>
            <a:r>
              <a:rPr lang="en-US" sz="1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show ip interface g0/0/0</a:t>
            </a:r>
          </a:p>
          <a:p>
            <a:pPr algn="l"/>
            <a:r>
              <a:rPr lang="en-U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GigabitEthernet0/0/0 is up, line protocol is up</a:t>
            </a:r>
          </a:p>
          <a:p>
            <a:pPr algn="l"/>
            <a:r>
              <a:rPr lang="en-U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Internet address is 192.168.10.1/24</a:t>
            </a:r>
          </a:p>
          <a:p>
            <a:pPr algn="l"/>
            <a:r>
              <a:rPr lang="en-U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Broadcast address is 255.255.255.255</a:t>
            </a:r>
          </a:p>
          <a:p>
            <a:pPr algn="l"/>
            <a:r>
              <a:rPr lang="en-U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Address determined by setup command</a:t>
            </a:r>
          </a:p>
          <a:p>
            <a:pPr algn="l"/>
            <a:r>
              <a:rPr lang="en-U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MTU is 1500 bytes</a:t>
            </a:r>
          </a:p>
          <a:p>
            <a:pPr algn="l"/>
            <a:r>
              <a:rPr lang="en-U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Helper address is not set</a:t>
            </a:r>
          </a:p>
          <a:p>
            <a:pPr algn="l"/>
            <a:r>
              <a:rPr lang="en-U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Directed broadcast forwarding is disabled</a:t>
            </a:r>
          </a:p>
          <a:p>
            <a:pPr algn="l"/>
            <a:r>
              <a:rPr lang="en-U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Outgoing Common access list is not set </a:t>
            </a:r>
          </a:p>
          <a:p>
            <a:pPr algn="l"/>
            <a:r>
              <a:rPr lang="en-U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Outgoing access list is not set</a:t>
            </a:r>
          </a:p>
          <a:p>
            <a:pPr algn="l"/>
            <a:r>
              <a:rPr lang="en-U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Inbound Common access list is not set </a:t>
            </a:r>
          </a:p>
          <a:p>
            <a:pPr algn="l"/>
            <a:r>
              <a:rPr lang="en-U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Inbound  access list is not set</a:t>
            </a:r>
          </a:p>
          <a:p>
            <a:pPr algn="l"/>
            <a:r>
              <a:rPr lang="en-U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Proxy ARP is enabled</a:t>
            </a:r>
          </a:p>
          <a:p>
            <a:pPr algn="l"/>
            <a:r>
              <a:rPr lang="en-U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Local Proxy ARP is disabled</a:t>
            </a:r>
          </a:p>
          <a:p>
            <a:pPr algn="l"/>
            <a:r>
              <a:rPr lang="en-U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Security level is default</a:t>
            </a:r>
          </a:p>
          <a:p>
            <a:pPr algn="l"/>
            <a:r>
              <a:rPr lang="en-U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Split horizon is enabled</a:t>
            </a:r>
          </a:p>
          <a:p>
            <a:pPr algn="l"/>
            <a:r>
              <a:rPr lang="en-U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ICMP redirects are always sent</a:t>
            </a:r>
          </a:p>
          <a:p>
            <a:pPr algn="l"/>
            <a:r>
              <a:rPr lang="en-U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ICMP unreachables are always sent</a:t>
            </a:r>
          </a:p>
          <a:p>
            <a:pPr algn="l"/>
            <a:r>
              <a:rPr lang="en-U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ICMP mask replies are never sent</a:t>
            </a:r>
          </a:p>
          <a:p>
            <a:pPr algn="l"/>
            <a:r>
              <a:rPr lang="en-U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IP fast switching is enabled</a:t>
            </a:r>
          </a:p>
          <a:p>
            <a:pPr algn="l"/>
            <a:r>
              <a:rPr lang="en-U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IP Flow switching is disabled</a:t>
            </a:r>
          </a:p>
          <a:p>
            <a:pPr algn="l"/>
            <a:endParaRPr lang="en-US" sz="1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&lt;output omitted&gt;</a:t>
            </a:r>
          </a:p>
          <a:p>
            <a:pPr algn="l"/>
            <a:endParaRPr lang="en-US" sz="1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R1#</a:t>
            </a:r>
          </a:p>
        </p:txBody>
      </p:sp>
    </p:spTree>
    <p:extLst>
      <p:ext uri="{BB962C8B-B14F-4D97-AF65-F5344CB8AC3E}">
        <p14:creationId xmlns:p14="http://schemas.microsoft.com/office/powerpoint/2010/main" val="930214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172" y="415291"/>
            <a:ext cx="8345488" cy="731837"/>
          </a:xfrm>
        </p:spPr>
        <p:txBody>
          <a:bodyPr/>
          <a:lstStyle/>
          <a:p>
            <a:r>
              <a:rPr lang="en-US" sz="1800" dirty="0">
                <a:latin typeface="Century Gothic" panose="020B0502020202020204" pitchFamily="34" charset="0"/>
              </a:rPr>
              <a:t>Configure Interfaces</a:t>
            </a:r>
            <a:br>
              <a:rPr lang="en-US" sz="3600" dirty="0">
                <a:latin typeface="Century Gothic" panose="020B0502020202020204" pitchFamily="34" charset="0"/>
              </a:rPr>
            </a:br>
            <a:r>
              <a:rPr lang="en-US" sz="2800" dirty="0">
                <a:latin typeface="Century Gothic" panose="020B0502020202020204" pitchFamily="34" charset="0"/>
              </a:rPr>
              <a:t>Configure Verification Commands (Continued)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57A863-7491-0041-AF26-F779D70A7E36}"/>
              </a:ext>
            </a:extLst>
          </p:cNvPr>
          <p:cNvSpPr txBox="1"/>
          <p:nvPr/>
        </p:nvSpPr>
        <p:spPr>
          <a:xfrm>
            <a:off x="106172" y="1181736"/>
            <a:ext cx="87939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>
                <a:solidFill>
                  <a:srgbClr val="000000"/>
                </a:solidFill>
                <a:latin typeface="Century Gothic" panose="020B0502020202020204" pitchFamily="34" charset="0"/>
              </a:rPr>
              <a:t>Display IPv6 statistics for router interfaces with the </a:t>
            </a:r>
            <a:r>
              <a:rPr lang="en-US" sz="2000" b="1" dirty="0">
                <a:solidFill>
                  <a:srgbClr val="000000"/>
                </a:solidFill>
                <a:latin typeface="Century Gothic" panose="020B0502020202020204" pitchFamily="34" charset="0"/>
              </a:rPr>
              <a:t>show ipv6 interface </a:t>
            </a:r>
            <a:r>
              <a:rPr lang="en-US" sz="2000" dirty="0">
                <a:solidFill>
                  <a:srgbClr val="000000"/>
                </a:solidFill>
                <a:latin typeface="Century Gothic" panose="020B0502020202020204" pitchFamily="34" charset="0"/>
              </a:rPr>
              <a:t>command shown here: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07EA06-7465-4C52-AE81-CBACEDBD6441}"/>
              </a:ext>
            </a:extLst>
          </p:cNvPr>
          <p:cNvSpPr txBox="1"/>
          <p:nvPr/>
        </p:nvSpPr>
        <p:spPr>
          <a:xfrm>
            <a:off x="276510" y="1878965"/>
            <a:ext cx="8623650" cy="4530471"/>
          </a:xfrm>
          <a:prstGeom prst="rect">
            <a:avLst/>
          </a:prstGeom>
          <a:solidFill>
            <a:srgbClr val="000000"/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R1# </a:t>
            </a:r>
            <a:r>
              <a:rPr lang="en-US" sz="16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show ipv6 interface g0/0/0</a:t>
            </a:r>
          </a:p>
          <a:p>
            <a:pPr algn="l"/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GigabitEthernet0/0/0 is up, line protocol is up</a:t>
            </a:r>
          </a:p>
          <a:p>
            <a:pPr algn="l"/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IPv6 is enabled, link-local address is FE80::868A:8DFF:FE44:49B0</a:t>
            </a:r>
          </a:p>
          <a:p>
            <a:pPr algn="l"/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No Virtual link-local address(es):</a:t>
            </a:r>
          </a:p>
          <a:p>
            <a:pPr algn="l"/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Description: Link to LAN</a:t>
            </a:r>
          </a:p>
          <a:p>
            <a:pPr algn="l"/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Global unicast address(es):</a:t>
            </a:r>
          </a:p>
          <a:p>
            <a:pPr algn="l"/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2001:DB8:ACAD:10::1, subnet is 2001:DB8:ACAD:10::/64</a:t>
            </a:r>
          </a:p>
          <a:p>
            <a:pPr algn="l"/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Joined group address(es):</a:t>
            </a:r>
          </a:p>
          <a:p>
            <a:pPr algn="l"/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FF02::1</a:t>
            </a:r>
          </a:p>
          <a:p>
            <a:pPr algn="l"/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FF02::1:FF00:1</a:t>
            </a:r>
          </a:p>
          <a:p>
            <a:pPr algn="l"/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FF02::1:FF44:49B0</a:t>
            </a:r>
          </a:p>
          <a:p>
            <a:pPr algn="l"/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MTU is 1500 bytes</a:t>
            </a:r>
          </a:p>
          <a:p>
            <a:pPr algn="l"/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ICMP error messages limited to one every 100 milliseconds</a:t>
            </a:r>
          </a:p>
          <a:p>
            <a:pPr algn="l"/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ICMP redirects are enabled</a:t>
            </a:r>
          </a:p>
          <a:p>
            <a:pPr algn="l"/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ICMP unreachables are sent</a:t>
            </a:r>
          </a:p>
          <a:p>
            <a:pPr algn="l"/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ND DAD is enabled, number of DAD attempts: 1</a:t>
            </a:r>
          </a:p>
          <a:p>
            <a:pPr algn="l"/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ND reachable time is 30000 milliseconds (using 30000)</a:t>
            </a:r>
          </a:p>
          <a:p>
            <a:pPr algn="l"/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ND NS retransmit interval is 1000 milliseconds</a:t>
            </a:r>
          </a:p>
          <a:p>
            <a:pPr algn="l"/>
            <a:endParaRPr lang="en-US" sz="16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R1#</a:t>
            </a:r>
          </a:p>
        </p:txBody>
      </p:sp>
    </p:spTree>
    <p:extLst>
      <p:ext uri="{BB962C8B-B14F-4D97-AF65-F5344CB8AC3E}">
        <p14:creationId xmlns:p14="http://schemas.microsoft.com/office/powerpoint/2010/main" val="999666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>
          <a:xfrm>
            <a:off x="163060" y="746760"/>
            <a:ext cx="8772157" cy="838200"/>
          </a:xfrm>
        </p:spPr>
        <p:txBody>
          <a:bodyPr/>
          <a:lstStyle/>
          <a:p>
            <a:pPr algn="ctr"/>
            <a:r>
              <a:rPr lang="en-US" dirty="0"/>
              <a:t>Activity in </a:t>
            </a:r>
            <a:r>
              <a:rPr lang="en-US" dirty="0" err="1"/>
              <a:t>Netacad</a:t>
            </a:r>
            <a:r>
              <a:rPr lang="en-US" dirty="0"/>
              <a:t>: Syntax Checker - Configure Interfaces</a:t>
            </a:r>
            <a:endParaRPr lang="en-US" altLang="en-US" sz="5400" dirty="0"/>
          </a:p>
        </p:txBody>
      </p:sp>
      <p:sp>
        <p:nvSpPr>
          <p:cNvPr id="2" name="TextBox 1"/>
          <p:cNvSpPr txBox="1"/>
          <p:nvPr/>
        </p:nvSpPr>
        <p:spPr>
          <a:xfrm>
            <a:off x="2621279" y="1935480"/>
            <a:ext cx="3855720" cy="44135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/>
              <a:t>Describe the link as 'Link to LAN'.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/>
              <a:t>Configure the IPv4 address as 192.168.10.1 with the subnet mask 255.255.255.0.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/>
              <a:t>Configure the IPv6 address as 2001:db8:acad:10::1 with the /64 prefix length.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/>
              <a:t>Activate the interface.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83464956"/>
      </p:ext>
    </p:extLst>
  </p:cSld>
  <p:clrMapOvr>
    <a:masterClrMapping/>
  </p:clrMapOvr>
  <p:transition spd="slow">
    <p:wip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11150" y="2263775"/>
            <a:ext cx="3854450" cy="1481138"/>
          </a:xfrm>
        </p:spPr>
        <p:txBody>
          <a:bodyPr/>
          <a:lstStyle/>
          <a:p>
            <a:pPr eaLnBrk="1" hangingPunct="1"/>
            <a:r>
              <a:rPr lang="en-US" sz="2400" dirty="0"/>
              <a:t>7.8 Configure the Default Gateway</a:t>
            </a:r>
            <a:endParaRPr lang="en-US" sz="24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5013060"/>
      </p:ext>
    </p:extLst>
  </p:cSld>
  <p:clrMapOvr>
    <a:masterClrMapping/>
  </p:clrMapOvr>
  <p:transition>
    <p:wipe dir="r"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04616"/>
            <a:ext cx="9144000" cy="731837"/>
          </a:xfrm>
        </p:spPr>
        <p:txBody>
          <a:bodyPr/>
          <a:lstStyle/>
          <a:p>
            <a:r>
              <a:rPr lang="en-US" sz="2000" dirty="0">
                <a:latin typeface="Century Gothic" panose="020B0502020202020204" pitchFamily="34" charset="0"/>
              </a:rPr>
              <a:t>Configure the Default Gateway</a:t>
            </a:r>
            <a:br>
              <a:rPr lang="en-US" sz="4000" dirty="0">
                <a:latin typeface="Century Gothic" panose="020B0502020202020204" pitchFamily="34" charset="0"/>
              </a:rPr>
            </a:br>
            <a:r>
              <a:rPr lang="en-US" dirty="0">
                <a:latin typeface="Century Gothic" panose="020B0502020202020204" pitchFamily="34" charset="0"/>
              </a:rPr>
              <a:t>Default Gateway on a Host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1718114-4447-471E-989F-8789EBF19550}"/>
              </a:ext>
            </a:extLst>
          </p:cNvPr>
          <p:cNvSpPr txBox="1"/>
          <p:nvPr/>
        </p:nvSpPr>
        <p:spPr>
          <a:xfrm>
            <a:off x="200342" y="1253006"/>
            <a:ext cx="4204018" cy="4025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Century Gothic" panose="020B0502020202020204" pitchFamily="34" charset="0"/>
              </a:rPr>
              <a:t>The default gateway is used when a host </a:t>
            </a:r>
            <a:r>
              <a:rPr lang="en-US" dirty="0">
                <a:solidFill>
                  <a:srgbClr val="000000"/>
                </a:solidFill>
                <a:latin typeface="Century Gothic" panose="020B0502020202020204" pitchFamily="34" charset="0"/>
              </a:rPr>
              <a:t>sends</a:t>
            </a:r>
            <a:r>
              <a:rPr lang="en-US" sz="2000" dirty="0">
                <a:solidFill>
                  <a:srgbClr val="000000"/>
                </a:solidFill>
                <a:latin typeface="Century Gothic" panose="020B0502020202020204" pitchFamily="34" charset="0"/>
              </a:rPr>
              <a:t> a packet to a device on another network.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Century Gothic" panose="020B0502020202020204" pitchFamily="34" charset="0"/>
              </a:rPr>
              <a:t>The default gateway address is generally the router interface address attached to the local network of the host.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Century Gothic" panose="020B0502020202020204" pitchFamily="34" charset="0"/>
              </a:rPr>
              <a:t>To reach PC3, PC1 addresses a packet with the IPv4 address of PC3, but forwards the packet to its default gateway, the G0/0/0 interface of R1.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6866AA-E301-488D-96AD-D9CEE8D1E785}"/>
              </a:ext>
            </a:extLst>
          </p:cNvPr>
          <p:cNvSpPr txBox="1"/>
          <p:nvPr/>
        </p:nvSpPr>
        <p:spPr>
          <a:xfrm>
            <a:off x="4380328" y="5419947"/>
            <a:ext cx="4443632" cy="8402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000000"/>
                </a:solidFill>
                <a:latin typeface="Century Gothic" panose="020B0502020202020204" pitchFamily="34" charset="0"/>
              </a:rPr>
              <a:t>Note</a:t>
            </a:r>
            <a:r>
              <a:rPr lang="en-US" sz="1800" dirty="0">
                <a:solidFill>
                  <a:srgbClr val="000000"/>
                </a:solidFill>
                <a:latin typeface="Century Gothic" panose="020B0502020202020204" pitchFamily="34" charset="0"/>
              </a:rPr>
              <a:t>: The IP address of the host and the router interface must be in the same network.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54100A-4BDC-504D-85D6-01A2B41EE3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4522" y="1253006"/>
            <a:ext cx="4119438" cy="4006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628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" y="411111"/>
            <a:ext cx="8854440" cy="731837"/>
          </a:xfrm>
        </p:spPr>
        <p:txBody>
          <a:bodyPr/>
          <a:lstStyle/>
          <a:p>
            <a:r>
              <a:rPr lang="en-US" sz="2000" dirty="0">
                <a:latin typeface="Century Gothic" panose="020B0502020202020204" pitchFamily="34" charset="0"/>
              </a:rPr>
              <a:t>Configure the Default Gateway</a:t>
            </a:r>
            <a:br>
              <a:rPr lang="en-US" sz="4000" dirty="0">
                <a:latin typeface="Century Gothic" panose="020B0502020202020204" pitchFamily="34" charset="0"/>
              </a:rPr>
            </a:br>
            <a:r>
              <a:rPr lang="en-US" dirty="0">
                <a:latin typeface="Century Gothic" panose="020B0502020202020204" pitchFamily="34" charset="0"/>
              </a:rPr>
              <a:t>Default Gateway on a Switch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1718114-4447-471E-989F-8789EBF19550}"/>
              </a:ext>
            </a:extLst>
          </p:cNvPr>
          <p:cNvSpPr txBox="1"/>
          <p:nvPr/>
        </p:nvSpPr>
        <p:spPr>
          <a:xfrm>
            <a:off x="322262" y="1212056"/>
            <a:ext cx="865409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Century Gothic" panose="020B0502020202020204" pitchFamily="34" charset="0"/>
              </a:rPr>
              <a:t>A switch must have a default gateway address configured to remotely manage the switch from another network.</a:t>
            </a:r>
          </a:p>
          <a:p>
            <a:pPr algn="just"/>
            <a:endParaRPr lang="en-US" sz="2000" dirty="0">
              <a:solidFill>
                <a:srgbClr val="000000"/>
              </a:solidFill>
              <a:latin typeface="Century Gothic" panose="020B0502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Century Gothic" panose="020B0502020202020204" pitchFamily="34" charset="0"/>
              </a:rPr>
              <a:t>To configure an IPv4 default gateway on a switch, use the </a:t>
            </a:r>
            <a:r>
              <a:rPr lang="en-US" sz="2000" b="1" dirty="0">
                <a:solidFill>
                  <a:srgbClr val="000000"/>
                </a:solidFill>
                <a:latin typeface="Century Gothic" panose="020B0502020202020204" pitchFamily="34" charset="0"/>
              </a:rPr>
              <a:t>ip default-gateway</a:t>
            </a:r>
            <a:r>
              <a:rPr lang="en-US" sz="2000" dirty="0">
                <a:solidFill>
                  <a:srgbClr val="000000"/>
                </a:solidFill>
                <a:latin typeface="Century Gothic" panose="020B0502020202020204" pitchFamily="34" charset="0"/>
              </a:rPr>
              <a:t> </a:t>
            </a:r>
            <a:r>
              <a:rPr lang="en-US" sz="2000" i="1" dirty="0">
                <a:solidFill>
                  <a:srgbClr val="000000"/>
                </a:solidFill>
                <a:latin typeface="Century Gothic" panose="020B0502020202020204" pitchFamily="34" charset="0"/>
              </a:rPr>
              <a:t>ip-address </a:t>
            </a:r>
            <a:r>
              <a:rPr lang="en-US" sz="2000" dirty="0">
                <a:solidFill>
                  <a:srgbClr val="000000"/>
                </a:solidFill>
                <a:latin typeface="Century Gothic" panose="020B0502020202020204" pitchFamily="34" charset="0"/>
              </a:rPr>
              <a:t>global configuration command.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33602" t="25208" r="11113" b="13958"/>
          <a:stretch/>
        </p:blipFill>
        <p:spPr>
          <a:xfrm>
            <a:off x="1114944" y="3142533"/>
            <a:ext cx="6914111" cy="3196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889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>
          <a:xfrm>
            <a:off x="163060" y="746760"/>
            <a:ext cx="8772157" cy="838200"/>
          </a:xfrm>
        </p:spPr>
        <p:txBody>
          <a:bodyPr/>
          <a:lstStyle/>
          <a:p>
            <a:pPr algn="ctr"/>
            <a:r>
              <a:rPr lang="en-US" dirty="0"/>
              <a:t>Activity in </a:t>
            </a:r>
            <a:r>
              <a:rPr lang="en-US" dirty="0" err="1"/>
              <a:t>Netacad</a:t>
            </a:r>
            <a:r>
              <a:rPr lang="en-US" dirty="0"/>
              <a:t>: Syntax Checker - Configure the Default Gateway</a:t>
            </a:r>
            <a:endParaRPr lang="en-US" altLang="en-US" sz="5400" dirty="0"/>
          </a:p>
        </p:txBody>
      </p:sp>
      <p:sp>
        <p:nvSpPr>
          <p:cNvPr id="2" name="TextBox 1"/>
          <p:cNvSpPr txBox="1"/>
          <p:nvPr/>
        </p:nvSpPr>
        <p:spPr>
          <a:xfrm>
            <a:off x="883920" y="1935480"/>
            <a:ext cx="7620000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/>
              <a:t>To practice configuring the default gateway of a Layer 2 switch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48665614"/>
      </p:ext>
    </p:extLst>
  </p:cSld>
  <p:clrMapOvr>
    <a:masterClrMapping/>
  </p:clrMapOvr>
  <p:transition spd="slow">
    <p:wipe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3109" y="1799771"/>
            <a:ext cx="8733677" cy="4666136"/>
          </a:xfrm>
        </p:spPr>
        <p:txBody>
          <a:bodyPr/>
          <a:lstStyle/>
          <a:p>
            <a:pPr algn="just"/>
            <a:r>
              <a:rPr lang="en-US" sz="2000" dirty="0">
                <a:latin typeface="Century Gothic" panose="020B0502020202020204" pitchFamily="34" charset="0"/>
              </a:rPr>
              <a:t>Refer to Quiz - Chapter 8 and 10 in Cisco Networking Academy platform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US" b="1" u="sng" dirty="0">
                <a:solidFill>
                  <a:schemeClr val="bg2"/>
                </a:solidFill>
              </a:rPr>
              <a:t>Quick Review Question</a:t>
            </a:r>
          </a:p>
        </p:txBody>
      </p:sp>
    </p:spTree>
    <p:extLst>
      <p:ext uri="{BB962C8B-B14F-4D97-AF65-F5344CB8AC3E}">
        <p14:creationId xmlns:p14="http://schemas.microsoft.com/office/powerpoint/2010/main" val="233698870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sz="2000" dirty="0">
                <a:latin typeface="Century Gothic" panose="020B0502020202020204" pitchFamily="34" charset="0"/>
              </a:rPr>
              <a:t>Explain how routers enable end-to-end connectivity in a small to medium-sized business network.</a:t>
            </a:r>
          </a:p>
          <a:p>
            <a:pPr algn="just"/>
            <a:r>
              <a:rPr lang="en-US" sz="2000" dirty="0">
                <a:latin typeface="Century Gothic" panose="020B0502020202020204" pitchFamily="34" charset="0"/>
              </a:rPr>
              <a:t>Explain how devices route traffic in a small to medium-sized business network.</a:t>
            </a:r>
          </a:p>
          <a:p>
            <a:pPr marL="236538" lvl="2" indent="-236538" algn="just">
              <a:spcBef>
                <a:spcPct val="50000"/>
              </a:spcBef>
              <a:buFont typeface="Wingdings" charset="0"/>
              <a:buChar char="§"/>
            </a:pPr>
            <a:r>
              <a:rPr lang="en-US" dirty="0">
                <a:latin typeface="Century Gothic" panose="020B0502020202020204" pitchFamily="34" charset="0"/>
                <a:cs typeface="ＭＳ Ｐゴシック" charset="0"/>
              </a:rPr>
              <a:t>IP is connectionless, best effort, and media independent.</a:t>
            </a:r>
          </a:p>
          <a:p>
            <a:pPr marL="236538" lvl="2" indent="-236538" algn="just">
              <a:spcBef>
                <a:spcPct val="50000"/>
              </a:spcBef>
              <a:buFont typeface="Wingdings" charset="0"/>
              <a:buChar char="§"/>
            </a:pPr>
            <a:r>
              <a:rPr lang="en-US" dirty="0">
                <a:latin typeface="Century Gothic" panose="020B0502020202020204" pitchFamily="34" charset="0"/>
                <a:cs typeface="ＭＳ Ｐゴシック" charset="0"/>
              </a:rPr>
              <a:t>IP does not guarantee packet delivery.</a:t>
            </a:r>
          </a:p>
          <a:p>
            <a:pPr marL="236538" lvl="2" indent="-236538" algn="just">
              <a:spcBef>
                <a:spcPct val="50000"/>
              </a:spcBef>
              <a:buFont typeface="Wingdings" charset="0"/>
              <a:buChar char="§"/>
            </a:pPr>
            <a:r>
              <a:rPr lang="en-US" dirty="0">
                <a:latin typeface="Century Gothic" panose="020B0502020202020204" pitchFamily="34" charset="0"/>
                <a:cs typeface="ＭＳ Ｐゴシック" charset="0"/>
              </a:rPr>
              <a:t>IPv4 packet header consists of fields containing information about the packet.</a:t>
            </a:r>
          </a:p>
          <a:p>
            <a:pPr marL="236538" lvl="2" indent="-236538" algn="just">
              <a:spcBef>
                <a:spcPct val="50000"/>
              </a:spcBef>
              <a:buFont typeface="Wingdings" charset="0"/>
              <a:buChar char="§"/>
            </a:pPr>
            <a:r>
              <a:rPr lang="en-US" dirty="0">
                <a:latin typeface="Century Gothic" panose="020B0502020202020204" pitchFamily="34" charset="0"/>
                <a:cs typeface="ＭＳ Ｐゴシック" charset="0"/>
              </a:rPr>
              <a:t>IPv6 overcomes IPv4 lack of end-to-end connectivity and increased network complexity.</a:t>
            </a:r>
          </a:p>
          <a:p>
            <a:pPr marL="236538" lvl="2" indent="-236538" algn="just">
              <a:spcBef>
                <a:spcPct val="50000"/>
              </a:spcBef>
              <a:buFont typeface="Wingdings" charset="0"/>
              <a:buChar char="§"/>
            </a:pPr>
            <a:r>
              <a:rPr lang="en-US" dirty="0">
                <a:latin typeface="Century Gothic" panose="020B0502020202020204" pitchFamily="34" charset="0"/>
                <a:cs typeface="ＭＳ Ｐゴシック" charset="0"/>
              </a:rPr>
              <a:t>A device will determine if a destination is itself, another local host, and a remote host.</a:t>
            </a:r>
          </a:p>
        </p:txBody>
      </p:sp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1571751" y="744992"/>
            <a:ext cx="6016391" cy="480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sz="2800" b="1" u="sng" dirty="0">
                <a:latin typeface="Century Gothic" panose="020B0502020202020204" pitchFamily="34" charset="0"/>
                <a:ea typeface="新細明體" pitchFamily="18" charset="-120"/>
              </a:rPr>
              <a:t>Summary of Main Teaching Points</a:t>
            </a:r>
            <a:endParaRPr lang="en-US" altLang="zh-TW" sz="2800" u="sng" dirty="0">
              <a:latin typeface="Century Gothic" panose="020B0502020202020204" pitchFamily="34" charset="0"/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92242962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36538" lvl="2" indent="-236538" algn="just">
              <a:spcBef>
                <a:spcPct val="50000"/>
              </a:spcBef>
              <a:buFont typeface="Wingdings" charset="0"/>
              <a:buChar char="§"/>
            </a:pPr>
            <a:r>
              <a:rPr lang="en-US" dirty="0">
                <a:latin typeface="Century Gothic" panose="020B0502020202020204" pitchFamily="34" charset="0"/>
                <a:cs typeface="ＭＳ Ｐゴシック" charset="0"/>
              </a:rPr>
              <a:t>A default gateway is router that is part of the LAN and will be used as a door to other networks.</a:t>
            </a:r>
          </a:p>
          <a:p>
            <a:pPr marL="236538" lvl="2" indent="-236538" algn="just">
              <a:spcBef>
                <a:spcPct val="50000"/>
              </a:spcBef>
              <a:buFont typeface="Wingdings" charset="0"/>
              <a:buChar char="§"/>
            </a:pPr>
            <a:r>
              <a:rPr lang="en-US" dirty="0">
                <a:latin typeface="Century Gothic" panose="020B0502020202020204" pitchFamily="34" charset="0"/>
                <a:cs typeface="ＭＳ Ｐゴシック" charset="0"/>
              </a:rPr>
              <a:t>The routing table contains a list of all known network addresses (prefixes) and where to forward the packet.</a:t>
            </a:r>
          </a:p>
          <a:p>
            <a:pPr marL="236538" lvl="2" indent="-236538" algn="just">
              <a:spcBef>
                <a:spcPct val="50000"/>
              </a:spcBef>
              <a:buFont typeface="Wingdings" charset="0"/>
              <a:buChar char="§"/>
            </a:pPr>
            <a:r>
              <a:rPr lang="en-US" dirty="0">
                <a:latin typeface="Century Gothic" panose="020B0502020202020204" pitchFamily="34" charset="0"/>
                <a:cs typeface="ＭＳ Ｐゴシック" charset="0"/>
              </a:rPr>
              <a:t>The router uses longest subnet mask or prefix match.</a:t>
            </a:r>
          </a:p>
          <a:p>
            <a:pPr marL="236538" lvl="2" indent="-236538" algn="just">
              <a:spcBef>
                <a:spcPct val="50000"/>
              </a:spcBef>
              <a:buFont typeface="Wingdings" charset="0"/>
              <a:buChar char="§"/>
            </a:pPr>
            <a:r>
              <a:rPr lang="en-US" dirty="0">
                <a:latin typeface="Century Gothic" panose="020B0502020202020204" pitchFamily="34" charset="0"/>
                <a:cs typeface="ＭＳ Ｐゴシック" charset="0"/>
              </a:rPr>
              <a:t>The routing table has three types of route entries: directly connected networks, remote networks, and a default route.</a:t>
            </a:r>
          </a:p>
          <a:p>
            <a:pPr algn="just"/>
            <a:r>
              <a:rPr lang="en-US" sz="2000" dirty="0">
                <a:latin typeface="Century Gothic" panose="020B0502020202020204" pitchFamily="34" charset="0"/>
              </a:rPr>
              <a:t>Configure a router with basic configurations.</a:t>
            </a:r>
          </a:p>
          <a:p>
            <a:pPr algn="just"/>
            <a:r>
              <a:rPr lang="en-US" sz="2000" dirty="0">
                <a:latin typeface="Century Gothic" panose="020B0502020202020204" pitchFamily="34" charset="0"/>
              </a:rPr>
              <a:t>Configure interfaces</a:t>
            </a:r>
          </a:p>
          <a:p>
            <a:pPr algn="just"/>
            <a:r>
              <a:rPr lang="en-US" sz="2000" dirty="0">
                <a:latin typeface="Century Gothic" panose="020B0502020202020204" pitchFamily="34" charset="0"/>
              </a:rPr>
              <a:t>Verify interface configuration</a:t>
            </a:r>
          </a:p>
          <a:p>
            <a:pPr algn="just"/>
            <a:r>
              <a:rPr lang="en-US" sz="2000" dirty="0">
                <a:latin typeface="Century Gothic" panose="020B0502020202020204" pitchFamily="34" charset="0"/>
              </a:rPr>
              <a:t>Configure verification commands</a:t>
            </a:r>
          </a:p>
          <a:p>
            <a:pPr algn="just"/>
            <a:r>
              <a:rPr lang="en-US" sz="2000" dirty="0">
                <a:latin typeface="Century Gothic" panose="020B0502020202020204" pitchFamily="34" charset="0"/>
              </a:rPr>
              <a:t>Configure default gateway (host and switch)</a:t>
            </a:r>
          </a:p>
          <a:p>
            <a:pPr algn="just"/>
            <a:endParaRPr lang="en-US" sz="2000" dirty="0">
              <a:latin typeface="Century Gothic" panose="020B0502020202020204" pitchFamily="34" charset="0"/>
            </a:endParaRPr>
          </a:p>
          <a:p>
            <a:endParaRPr lang="en-US" dirty="0"/>
          </a:p>
        </p:txBody>
      </p:sp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1571751" y="744992"/>
            <a:ext cx="6016391" cy="480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sz="2800" b="1" u="sng" dirty="0">
                <a:latin typeface="Century Gothic" panose="020B0502020202020204" pitchFamily="34" charset="0"/>
                <a:ea typeface="新細明體" pitchFamily="18" charset="-120"/>
              </a:rPr>
              <a:t>Summary of Main Teaching Points</a:t>
            </a:r>
            <a:endParaRPr lang="en-US" altLang="zh-TW" sz="2800" u="sng" dirty="0">
              <a:latin typeface="Century Gothic" panose="020B0502020202020204" pitchFamily="34" charset="0"/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3373668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32112" y="1600381"/>
            <a:ext cx="8168796" cy="3176991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latin typeface="Century Gothic" panose="020B0502020202020204" pitchFamily="34" charset="0"/>
              </a:rPr>
              <a:t>The network layer performs four basic operations: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latin typeface="Century Gothic" panose="020B0502020202020204" pitchFamily="34" charset="0"/>
              </a:rPr>
              <a:t>Addressing end devices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latin typeface="Century Gothic" panose="020B0502020202020204" pitchFamily="34" charset="0"/>
              </a:rPr>
              <a:t>Encapsulation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latin typeface="Century Gothic" panose="020B0502020202020204" pitchFamily="34" charset="0"/>
              </a:rPr>
              <a:t>Routing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latin typeface="Century Gothic" panose="020B0502020202020204" pitchFamily="34" charset="0"/>
              </a:rPr>
              <a:t>De-encapsulation</a:t>
            </a:r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213360" y="807203"/>
            <a:ext cx="6522720" cy="789880"/>
          </a:xfrm>
        </p:spPr>
        <p:txBody>
          <a:bodyPr/>
          <a:lstStyle/>
          <a:p>
            <a:r>
              <a:rPr lang="en-US" altLang="en-US" sz="2000" dirty="0">
                <a:latin typeface="Century Gothic" panose="020B0502020202020204" pitchFamily="34" charset="0"/>
              </a:rPr>
              <a:t>Network Layer Characteristics (Continued)</a:t>
            </a:r>
            <a:br>
              <a:rPr lang="en-US" altLang="en-US" sz="4000" dirty="0">
                <a:latin typeface="Century Gothic" panose="020B0502020202020204" pitchFamily="34" charset="0"/>
              </a:rPr>
            </a:br>
            <a:r>
              <a:rPr lang="en-US" altLang="en-US" sz="4000" dirty="0">
                <a:latin typeface="Century Gothic" panose="020B0502020202020204" pitchFamily="34" charset="0"/>
              </a:rPr>
              <a:t>The Network Layer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7704" y="2438400"/>
            <a:ext cx="5410406" cy="411646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07654817"/>
      </p:ext>
    </p:extLst>
  </p:cSld>
  <p:clrMapOvr>
    <a:masterClrMapping/>
  </p:clrMapOvr>
  <p:transition spd="slow">
    <p:wipe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3"/>
          <p:cNvSpPr txBox="1">
            <a:spLocks noGrp="1" noChangeArrowheads="1"/>
          </p:cNvSpPr>
          <p:nvPr>
            <p:ph type="title"/>
          </p:nvPr>
        </p:nvSpPr>
        <p:spPr bwMode="auto">
          <a:xfrm>
            <a:off x="1729081" y="846381"/>
            <a:ext cx="5967119" cy="5261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zh-TW" b="1" u="sng" dirty="0">
                <a:latin typeface="Century Gothic" panose="020B0502020202020204" pitchFamily="34" charset="0"/>
                <a:ea typeface="新細明體" pitchFamily="18" charset="-120"/>
              </a:rPr>
              <a:t>Question and Answer Session</a:t>
            </a:r>
            <a:endParaRPr lang="en-US" altLang="zh-TW" u="sng" dirty="0">
              <a:latin typeface="Century Gothic" panose="020B0502020202020204" pitchFamily="34" charset="0"/>
              <a:ea typeface="新細明體" pitchFamily="18" charset="-120"/>
            </a:endParaRPr>
          </a:p>
        </p:txBody>
      </p:sp>
      <p:sp>
        <p:nvSpPr>
          <p:cNvPr id="7" name="Text Box 2"/>
          <p:cNvSpPr txBox="1">
            <a:spLocks noChangeArrowheads="1"/>
          </p:cNvSpPr>
          <p:nvPr/>
        </p:nvSpPr>
        <p:spPr bwMode="auto">
          <a:xfrm>
            <a:off x="2097315" y="2692400"/>
            <a:ext cx="4968875" cy="155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TW" sz="9600" dirty="0">
                <a:ea typeface="新細明體" pitchFamily="18" charset="-120"/>
              </a:rPr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236442732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entury Gothic" panose="020B0502020202020204" pitchFamily="34" charset="0"/>
              </a:rPr>
              <a:t>IP Addressing – IPv4</a:t>
            </a:r>
          </a:p>
        </p:txBody>
      </p:sp>
      <p:sp>
        <p:nvSpPr>
          <p:cNvPr id="5" name="Text Box 3"/>
          <p:cNvSpPr txBox="1">
            <a:spLocks noGrp="1" noChangeArrowheads="1"/>
          </p:cNvSpPr>
          <p:nvPr>
            <p:ph type="title"/>
          </p:nvPr>
        </p:nvSpPr>
        <p:spPr bwMode="auto">
          <a:xfrm>
            <a:off x="2001791" y="671748"/>
            <a:ext cx="4764867" cy="5261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 b="1" u="sng" dirty="0">
                <a:solidFill>
                  <a:srgbClr val="003366"/>
                </a:solidFill>
              </a:rPr>
              <a:t>What we will cover next</a:t>
            </a:r>
            <a:endParaRPr lang="en-US" altLang="en-US" u="sng" dirty="0">
              <a:solidFill>
                <a:srgbClr val="0033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47009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7" name="Rectangle 2"/>
          <p:cNvSpPr>
            <a:spLocks noChangeArrowheads="1"/>
          </p:cNvSpPr>
          <p:nvPr/>
        </p:nvSpPr>
        <p:spPr bwMode="auto">
          <a:xfrm>
            <a:off x="0" y="0"/>
            <a:ext cx="9144000" cy="6858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ctr"/>
          <a:lstStyle/>
          <a:p>
            <a:endParaRPr lang="en-US"/>
          </a:p>
        </p:txBody>
      </p:sp>
      <p:pic>
        <p:nvPicPr>
          <p:cNvPr id="121858" name="Picture 3" descr="CNA_largo-onwhite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8125" y="2741613"/>
            <a:ext cx="6097588" cy="892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17036819"/>
      </p:ext>
    </p:extLst>
  </p:cSld>
  <p:clrMapOvr>
    <a:masterClrMapping/>
  </p:clrMapOvr>
  <p:transition spd="med">
    <p:wipe dir="r"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9" descr="Cisco_WHT_Logo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2619375"/>
            <a:ext cx="2400300" cy="1266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3" name="Rectangle 70"/>
          <p:cNvSpPr>
            <a:spLocks noChangeArrowheads="1"/>
          </p:cNvSpPr>
          <p:nvPr/>
        </p:nvSpPr>
        <p:spPr bwMode="auto">
          <a:xfrm>
            <a:off x="0" y="0"/>
            <a:ext cx="9144000" cy="6858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ctr"/>
          <a:lstStyle/>
          <a:p>
            <a:pPr algn="ctr" eaLnBrk="0" hangingPunct="0">
              <a:lnSpc>
                <a:spcPct val="90000"/>
              </a:lnSpc>
            </a:pPr>
            <a:endParaRPr lang="en-US" b="0"/>
          </a:p>
        </p:txBody>
      </p:sp>
    </p:spTree>
    <p:extLst>
      <p:ext uri="{BB962C8B-B14F-4D97-AF65-F5344CB8AC3E}">
        <p14:creationId xmlns:p14="http://schemas.microsoft.com/office/powerpoint/2010/main" val="725382621"/>
      </p:ext>
    </p:extLst>
  </p:cSld>
  <p:clrMapOvr>
    <a:masterClrMapping/>
  </p:clrMapOvr>
  <p:transition>
    <p:wipe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3228" y="1167113"/>
            <a:ext cx="5945972" cy="3371327"/>
          </a:xfrm>
          <a:prstGeom prst="rect">
            <a:avLst/>
          </a:prstGeom>
        </p:spPr>
      </p:pic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198438" y="4357230"/>
            <a:ext cx="8808402" cy="3764374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latin typeface="Century Gothic" panose="020B0502020202020204" pitchFamily="34" charset="0"/>
              </a:rPr>
              <a:t>IP encapsulates the transport layer segment.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latin typeface="Century Gothic" panose="020B0502020202020204" pitchFamily="34" charset="0"/>
              </a:rPr>
              <a:t>IP can use either an IPv4 or IPv6 packet and not impact the layer 4 segment.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latin typeface="Century Gothic" panose="020B0502020202020204" pitchFamily="34" charset="0"/>
              </a:rPr>
              <a:t>IP packet will be examined by all layer 3 devices as it traverses the network.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latin typeface="Century Gothic" panose="020B0502020202020204" pitchFamily="34" charset="0"/>
              </a:rPr>
              <a:t>The IP addressing does not change from source to destination.</a:t>
            </a:r>
          </a:p>
          <a:p>
            <a:pPr marL="0" indent="0">
              <a:buNone/>
            </a:pPr>
            <a:r>
              <a:rPr lang="en-US" sz="1800" b="1" dirty="0">
                <a:latin typeface="Century Gothic" panose="020B0502020202020204" pitchFamily="34" charset="0"/>
              </a:rPr>
              <a:t>Note: </a:t>
            </a:r>
            <a:r>
              <a:rPr lang="en-US" sz="1800" dirty="0">
                <a:latin typeface="Century Gothic" panose="020B0502020202020204" pitchFamily="34" charset="0"/>
              </a:rPr>
              <a:t>NAT will change addressing, but will be discussed in a later module.</a:t>
            </a:r>
          </a:p>
          <a:p>
            <a:pPr lvl="1"/>
            <a:endParaRPr lang="en-US" sz="2400" dirty="0">
              <a:effectLst/>
              <a:latin typeface="Century Gothic" panose="020B0502020202020204" pitchFamily="34" charset="0"/>
            </a:endParaRPr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198438" y="748013"/>
            <a:ext cx="8145462" cy="838200"/>
          </a:xfrm>
        </p:spPr>
        <p:txBody>
          <a:bodyPr/>
          <a:lstStyle/>
          <a:p>
            <a:r>
              <a:rPr lang="en-US" altLang="en-US" sz="2000" dirty="0">
                <a:latin typeface="Century Gothic" panose="020B0502020202020204" pitchFamily="34" charset="0"/>
              </a:rPr>
              <a:t>Network Layer Characteristics</a:t>
            </a:r>
            <a:br>
              <a:rPr lang="en-US" altLang="en-US" sz="4000" dirty="0">
                <a:latin typeface="Century Gothic" panose="020B0502020202020204" pitchFamily="34" charset="0"/>
              </a:rPr>
            </a:br>
            <a:r>
              <a:rPr lang="en-US" altLang="en-US" sz="4000" dirty="0">
                <a:latin typeface="Century Gothic" panose="020B0502020202020204" pitchFamily="34" charset="0"/>
              </a:rPr>
              <a:t>IP Encapsulation</a:t>
            </a:r>
          </a:p>
        </p:txBody>
      </p:sp>
    </p:spTree>
    <p:extLst>
      <p:ext uri="{BB962C8B-B14F-4D97-AF65-F5344CB8AC3E}">
        <p14:creationId xmlns:p14="http://schemas.microsoft.com/office/powerpoint/2010/main" val="2215176478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274321" y="2025643"/>
            <a:ext cx="8526780" cy="1947450"/>
          </a:xfrm>
        </p:spPr>
        <p:txBody>
          <a:bodyPr/>
          <a:lstStyle/>
          <a:p>
            <a:pPr marL="0" indent="0" algn="just">
              <a:buNone/>
            </a:pPr>
            <a:r>
              <a:rPr lang="en-US" sz="2000" dirty="0">
                <a:latin typeface="Century Gothic" panose="020B0502020202020204" pitchFamily="34" charset="0"/>
              </a:rPr>
              <a:t>IP is meant to have low overhead and may be described as:</a:t>
            </a:r>
          </a:p>
          <a:p>
            <a:pPr lvl="1" algn="just"/>
            <a:r>
              <a:rPr lang="en-US" dirty="0">
                <a:latin typeface="Century Gothic" panose="020B0502020202020204" pitchFamily="34" charset="0"/>
              </a:rPr>
              <a:t>Connectionless </a:t>
            </a:r>
          </a:p>
          <a:p>
            <a:pPr lvl="1" algn="just"/>
            <a:r>
              <a:rPr lang="en-US" dirty="0">
                <a:latin typeface="Century Gothic" panose="020B0502020202020204" pitchFamily="34" charset="0"/>
              </a:rPr>
              <a:t>Best Effort</a:t>
            </a:r>
          </a:p>
          <a:p>
            <a:pPr lvl="1" algn="just"/>
            <a:r>
              <a:rPr lang="en-US" dirty="0">
                <a:latin typeface="Century Gothic" panose="020B0502020202020204" pitchFamily="34" charset="0"/>
              </a:rPr>
              <a:t>Media Independent</a:t>
            </a:r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274320" y="702293"/>
            <a:ext cx="8526780" cy="838200"/>
          </a:xfrm>
        </p:spPr>
        <p:txBody>
          <a:bodyPr/>
          <a:lstStyle/>
          <a:p>
            <a:r>
              <a:rPr lang="en-US" altLang="en-US" sz="1800" dirty="0">
                <a:latin typeface="Century Gothic" panose="020B0502020202020204" pitchFamily="34" charset="0"/>
              </a:rPr>
              <a:t>Network Layer Characteristics</a:t>
            </a:r>
            <a:br>
              <a:rPr lang="en-US" altLang="en-US" sz="3600" dirty="0">
                <a:latin typeface="Century Gothic" panose="020B0502020202020204" pitchFamily="34" charset="0"/>
              </a:rPr>
            </a:br>
            <a:r>
              <a:rPr lang="en-US" altLang="en-US" sz="3600" dirty="0">
                <a:latin typeface="Century Gothic" panose="020B0502020202020204" pitchFamily="34" charset="0"/>
              </a:rPr>
              <a:t>Characteristic of IP</a:t>
            </a:r>
          </a:p>
        </p:txBody>
      </p:sp>
    </p:spTree>
    <p:extLst>
      <p:ext uri="{BB962C8B-B14F-4D97-AF65-F5344CB8AC3E}">
        <p14:creationId xmlns:p14="http://schemas.microsoft.com/office/powerpoint/2010/main" val="3047920896"/>
      </p:ext>
    </p:extLst>
  </p:cSld>
  <p:clrMapOvr>
    <a:masterClrMapping/>
  </p:clrMapOvr>
  <p:transition spd="slow">
    <p:wip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1_UCTI-Template-foundation-level">
  <a:themeElements>
    <a:clrScheme name="APU-2023">
      <a:dk1>
        <a:srgbClr val="082F50"/>
      </a:dk1>
      <a:lt1>
        <a:srgbClr val="FFFFFF"/>
      </a:lt1>
      <a:dk2>
        <a:srgbClr val="0070C0"/>
      </a:dk2>
      <a:lt2>
        <a:srgbClr val="C0F9FC"/>
      </a:lt2>
      <a:accent1>
        <a:srgbClr val="00B0F0"/>
      </a:accent1>
      <a:accent2>
        <a:srgbClr val="079244"/>
      </a:accent2>
      <a:accent3>
        <a:srgbClr val="E02C32"/>
      </a:accent3>
      <a:accent4>
        <a:srgbClr val="45D7EA"/>
      </a:accent4>
      <a:accent5>
        <a:srgbClr val="FAC41B"/>
      </a:accent5>
      <a:accent6>
        <a:srgbClr val="082F50"/>
      </a:accent6>
      <a:hlink>
        <a:srgbClr val="9AB1D0"/>
      </a:hlink>
      <a:folHlink>
        <a:srgbClr val="0D3358"/>
      </a:folHlink>
    </a:clrScheme>
    <a:fontScheme name="APU-2023">
      <a:majorFont>
        <a:latin typeface="PT Sans"/>
        <a:ea typeface=""/>
        <a:cs typeface=""/>
      </a:majorFont>
      <a:minorFont>
        <a:latin typeface="PT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UCTI-Template-foundation-level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CTI-Template-foundation-level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CTI-Template-foundation-level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CTI-Template-foundation-level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CTI-Template-foundation-level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CTI-Template-foundation-level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TI-Template-foundation-level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TI-Template-foundation-level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TI-Template-foundation-level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TI-Template-foundation-level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TI-Template-foundation-level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TI-Template-foundation-level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NetAcad-4F_PPT-WHT_060408">
  <a:themeElements>
    <a:clrScheme name="Oct_2006_Cisco White Template 1">
      <a:dk1>
        <a:srgbClr val="000000"/>
      </a:dk1>
      <a:lt1>
        <a:srgbClr val="FFFFFF"/>
      </a:lt1>
      <a:dk2>
        <a:srgbClr val="0183B7"/>
      </a:dk2>
      <a:lt2>
        <a:srgbClr val="000000"/>
      </a:lt2>
      <a:accent1>
        <a:srgbClr val="0183B7"/>
      </a:accent1>
      <a:accent2>
        <a:srgbClr val="B21A1A"/>
      </a:accent2>
      <a:accent3>
        <a:srgbClr val="FFFFFF"/>
      </a:accent3>
      <a:accent4>
        <a:srgbClr val="000000"/>
      </a:accent4>
      <a:accent5>
        <a:srgbClr val="AAC1D8"/>
      </a:accent5>
      <a:accent6>
        <a:srgbClr val="A11616"/>
      </a:accent6>
      <a:hlink>
        <a:srgbClr val="83A2CF"/>
      </a:hlink>
      <a:folHlink>
        <a:srgbClr val="EFB525"/>
      </a:folHlink>
    </a:clrScheme>
    <a:fontScheme name="Oct_2006_Cisco White Templa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82124" tIns="41061" rIns="82124" bIns="41061" numCol="1" anchor="ctr" anchorCtr="0" compatLnSpc="1">
        <a:prstTxWarp prst="textNoShape">
          <a:avLst/>
        </a:prstTxWarp>
        <a:spAutoFit/>
      </a:bodyPr>
      <a:lstStyle>
        <a:defPPr marL="0" marR="0" indent="0" algn="ctr" defTabSz="814388" rtl="0" eaLnBrk="0" fontAlgn="base" latinLnBrk="0" hangingPunct="0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82124" tIns="41061" rIns="82124" bIns="41061" numCol="1" anchor="ctr" anchorCtr="0" compatLnSpc="1">
        <a:prstTxWarp prst="textNoShape">
          <a:avLst/>
        </a:prstTxWarp>
        <a:spAutoFit/>
      </a:bodyPr>
      <a:lstStyle>
        <a:defPPr marL="0" marR="0" indent="0" algn="ctr" defTabSz="814388" rtl="0" eaLnBrk="0" fontAlgn="base" latinLnBrk="0" hangingPunct="0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Oct_2006_Cisco White Template 1">
        <a:dk1>
          <a:srgbClr val="000000"/>
        </a:dk1>
        <a:lt1>
          <a:srgbClr val="FFFFFF"/>
        </a:lt1>
        <a:dk2>
          <a:srgbClr val="0183B7"/>
        </a:dk2>
        <a:lt2>
          <a:srgbClr val="000000"/>
        </a:lt2>
        <a:accent1>
          <a:srgbClr val="0183B7"/>
        </a:accent1>
        <a:accent2>
          <a:srgbClr val="B21A1A"/>
        </a:accent2>
        <a:accent3>
          <a:srgbClr val="FFFFFF"/>
        </a:accent3>
        <a:accent4>
          <a:srgbClr val="000000"/>
        </a:accent4>
        <a:accent5>
          <a:srgbClr val="AAC1D8"/>
        </a:accent5>
        <a:accent6>
          <a:srgbClr val="A11616"/>
        </a:accent6>
        <a:hlink>
          <a:srgbClr val="83A2CF"/>
        </a:hlink>
        <a:folHlink>
          <a:srgbClr val="EFB52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6D819517321244184198FCFAB842BC7" ma:contentTypeVersion="2" ma:contentTypeDescription="Create a new document." ma:contentTypeScope="" ma:versionID="7183044b46c852002003ca7d8fa126e2">
  <xsd:schema xmlns:xsd="http://www.w3.org/2001/XMLSchema" xmlns:xs="http://www.w3.org/2001/XMLSchema" xmlns:p="http://schemas.microsoft.com/office/2006/metadata/properties" xmlns:ns2="4d007345-75e0-43f1-971e-037a41bc0b74" targetNamespace="http://schemas.microsoft.com/office/2006/metadata/properties" ma:root="true" ma:fieldsID="e834d1fd24cf36ba3cc596628463c69b" ns2:_="">
    <xsd:import namespace="4d007345-75e0-43f1-971e-037a41bc0b7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d007345-75e0-43f1-971e-037a41bc0b7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ECEB543D-B07C-4B6E-BD2D-BB674138BB0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d007345-75e0-43f1-971e-037a41bc0b7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BEDC4DA-F483-4CB1-828E-0A9C65C5C40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7917896-B353-4D85-99F0-0146EBFA4EAF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27654</TotalTime>
  <Pages>28</Pages>
  <Words>5503</Words>
  <Application>Microsoft Office PowerPoint</Application>
  <PresentationFormat>On-screen Show (4:3)</PresentationFormat>
  <Paragraphs>795</Paragraphs>
  <Slides>73</Slides>
  <Notes>64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73</vt:i4>
      </vt:variant>
    </vt:vector>
  </HeadingPairs>
  <TitlesOfParts>
    <vt:vector size="81" baseType="lpstr">
      <vt:lpstr>Arial</vt:lpstr>
      <vt:lpstr>Century Gothic</vt:lpstr>
      <vt:lpstr>Courier New</vt:lpstr>
      <vt:lpstr>Montserrat</vt:lpstr>
      <vt:lpstr>PT Sans</vt:lpstr>
      <vt:lpstr>Wingdings</vt:lpstr>
      <vt:lpstr>1_UCTI-Template-foundation-level</vt:lpstr>
      <vt:lpstr>NetAcad-4F_PPT-WHT_060408</vt:lpstr>
      <vt:lpstr>PowerPoint Presentation</vt:lpstr>
      <vt:lpstr>Topic &amp; Structure of The Lesson</vt:lpstr>
      <vt:lpstr>Learning Outcomes</vt:lpstr>
      <vt:lpstr>Key Terms You Must Be Able To Use</vt:lpstr>
      <vt:lpstr>7.1 Network Layer Characteristics</vt:lpstr>
      <vt:lpstr>Network Layer Characteristics The Network Layer</vt:lpstr>
      <vt:lpstr>Network Layer Characteristics (Continued) The Network Layer </vt:lpstr>
      <vt:lpstr>Network Layer Characteristics IP Encapsulation</vt:lpstr>
      <vt:lpstr>Network Layer Characteristics Characteristic of IP</vt:lpstr>
      <vt:lpstr>Network Layer Characteristics Connectionless</vt:lpstr>
      <vt:lpstr>Network Layer Characteristics Best Effort</vt:lpstr>
      <vt:lpstr>Network Layer Characteristics Media Independent</vt:lpstr>
      <vt:lpstr>Network Layer Characteristics Media Independent (Continued)</vt:lpstr>
      <vt:lpstr>Network Layer Characteristics Media Independent (Continued)</vt:lpstr>
      <vt:lpstr>Network Layer Characteristics Media Independent (Continued)</vt:lpstr>
      <vt:lpstr>Check your understanding – 7.1 Network Layer/IP Characteristics</vt:lpstr>
      <vt:lpstr>7.2 IPv4 Packet</vt:lpstr>
      <vt:lpstr>IPv4 Packet IPv4 Packet Header</vt:lpstr>
      <vt:lpstr>IPv4 Packet IPv4 Packet Header Fields</vt:lpstr>
      <vt:lpstr>IPv4 Packet IPv4 Packet Header Fields</vt:lpstr>
      <vt:lpstr>Check your understanding – 7.2 IPv4 Packet</vt:lpstr>
      <vt:lpstr>7.3 IPv6 Packet</vt:lpstr>
      <vt:lpstr>IPv6 Packets Limitations of IPv4</vt:lpstr>
      <vt:lpstr>IPv6 Packets IPv6 Overview</vt:lpstr>
      <vt:lpstr>IPv6 Packets IPv6 Overview (Continued)</vt:lpstr>
      <vt:lpstr>IPv6 Packets IPv4 Packet Header Fields in the IPv6 Packet Header</vt:lpstr>
      <vt:lpstr>IPv6 Packets IPv6 Packet Header</vt:lpstr>
      <vt:lpstr>IPv6 Packets IPv6 Packet Header (Continued)</vt:lpstr>
      <vt:lpstr>Check your understanding – 7.3 IPv6 Packet</vt:lpstr>
      <vt:lpstr>7.4 How a Host Routes</vt:lpstr>
      <vt:lpstr>How a Host Routes Host Forwarding Decision</vt:lpstr>
      <vt:lpstr>How a Host Routes Host Forwarding Decision (Continued)</vt:lpstr>
      <vt:lpstr>How a Host Routes Default Gateway</vt:lpstr>
      <vt:lpstr>How a Host Routes A Host Routes to the Default Gateway</vt:lpstr>
      <vt:lpstr>How a Host Routes  Host Routing Tables</vt:lpstr>
      <vt:lpstr>Check your understanding – 7.4 How a Host Routes</vt:lpstr>
      <vt:lpstr>7.5 Introduction to Routing – Router Routing Table </vt:lpstr>
      <vt:lpstr>Introduction to Routing Router Packet Forwarding Decision</vt:lpstr>
      <vt:lpstr>Introduction to Routing IP Router Routing Table</vt:lpstr>
      <vt:lpstr>Introduction to Routing IP Router Routing Table (Continued)</vt:lpstr>
      <vt:lpstr>Introduction to Routing Static Routing</vt:lpstr>
      <vt:lpstr>Introduction to Routing Dynamic Routing</vt:lpstr>
      <vt:lpstr>Video – IPv4 Router Routing Table</vt:lpstr>
      <vt:lpstr>Introduction to Routing Introduction to an IPv4 Routing Table</vt:lpstr>
      <vt:lpstr>Check your understanding – 7.4 Introduction to Routing – Router Routing Table</vt:lpstr>
      <vt:lpstr>7.6 Configure Initial Router Settings</vt:lpstr>
      <vt:lpstr>Configure Initial Router Settings Basic Router Configuration Steps</vt:lpstr>
      <vt:lpstr>Configure Initial Router Settings Basic Router Configuration Steps (Continued)</vt:lpstr>
      <vt:lpstr>Configure Initial Router Settings Basic Router Configuration Example</vt:lpstr>
      <vt:lpstr>Activity in Netacad: Syntax Checker - Configure Initial Router Settings</vt:lpstr>
      <vt:lpstr>7.7 Configure Interfaces</vt:lpstr>
      <vt:lpstr>Configure Interfaces Configure Router Interfaces</vt:lpstr>
      <vt:lpstr>Configure Interfaces Configure Router Interfaces Example</vt:lpstr>
      <vt:lpstr>Configure Interfaces Configure Router Interfaces Example (Continued)</vt:lpstr>
      <vt:lpstr>Configure Interfaces Verify Interface Configuration</vt:lpstr>
      <vt:lpstr>Configure Interfaces Configure Verification Commands</vt:lpstr>
      <vt:lpstr>Configure Interfaces Configure Verification Commands (Continued)</vt:lpstr>
      <vt:lpstr>Configure Interfaces Configure Verification Commands (Continued)</vt:lpstr>
      <vt:lpstr>Configure Interfaces Configure Verification Commands (Cont.)</vt:lpstr>
      <vt:lpstr>Configure Interfaces Configure Verification Commands (Continued)</vt:lpstr>
      <vt:lpstr>Configure Interfaces Configure Verification Commands (Continued)</vt:lpstr>
      <vt:lpstr>Activity in Netacad: Syntax Checker - Configure Interfaces</vt:lpstr>
      <vt:lpstr>7.8 Configure the Default Gateway</vt:lpstr>
      <vt:lpstr>Configure the Default Gateway Default Gateway on a Host</vt:lpstr>
      <vt:lpstr>Configure the Default Gateway Default Gateway on a Switch</vt:lpstr>
      <vt:lpstr>Activity in Netacad: Syntax Checker - Configure the Default Gateway</vt:lpstr>
      <vt:lpstr>Quick Review Question</vt:lpstr>
      <vt:lpstr>PowerPoint Presentation</vt:lpstr>
      <vt:lpstr>PowerPoint Presentation</vt:lpstr>
      <vt:lpstr>Question and Answer Session</vt:lpstr>
      <vt:lpstr>What we will cover next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ITE PC v4.0 Chapter 1</dc:title>
  <dc:creator>Karen Alderson</dc:creator>
  <cp:lastModifiedBy>Salmiah Amin</cp:lastModifiedBy>
  <cp:revision>1044</cp:revision>
  <cp:lastPrinted>1999-01-27T00:54:54Z</cp:lastPrinted>
  <dcterms:created xsi:type="dcterms:W3CDTF">2006-10-23T15:07:30Z</dcterms:created>
  <dcterms:modified xsi:type="dcterms:W3CDTF">2024-12-08T14:41:00Z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0x01010016D819517321244184198FCFAB842BC7</vt:lpwstr>
  </property>
</Properties>
</file>